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png" ContentType="image/png"/>
  <Default Extension="wmf" ContentType="image/x-w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48" r:id="rId5"/>
    <p:sldMasterId id="2147493560" r:id="rId6"/>
    <p:sldMasterId id="2147493573" r:id="rId7"/>
  </p:sldMasterIdLst>
  <p:notesMasterIdLst>
    <p:notesMasterId r:id="rId80"/>
  </p:notesMasterIdLst>
  <p:handoutMasterIdLst>
    <p:handoutMasterId r:id="rId81"/>
  </p:handoutMasterIdLst>
  <p:sldIdLst>
    <p:sldId id="330" r:id="rId8"/>
    <p:sldId id="585" r:id="rId9"/>
    <p:sldId id="586" r:id="rId10"/>
    <p:sldId id="719" r:id="rId11"/>
    <p:sldId id="721" r:id="rId12"/>
    <p:sldId id="678" r:id="rId13"/>
    <p:sldId id="679" r:id="rId14"/>
    <p:sldId id="680" r:id="rId15"/>
    <p:sldId id="681" r:id="rId16"/>
    <p:sldId id="723" r:id="rId17"/>
    <p:sldId id="724" r:id="rId18"/>
    <p:sldId id="725" r:id="rId19"/>
    <p:sldId id="682" r:id="rId20"/>
    <p:sldId id="722" r:id="rId21"/>
    <p:sldId id="726" r:id="rId22"/>
    <p:sldId id="727" r:id="rId23"/>
    <p:sldId id="728" r:id="rId24"/>
    <p:sldId id="733" r:id="rId25"/>
    <p:sldId id="730" r:id="rId26"/>
    <p:sldId id="729" r:id="rId27"/>
    <p:sldId id="731" r:id="rId28"/>
    <p:sldId id="732" r:id="rId29"/>
    <p:sldId id="683" r:id="rId30"/>
    <p:sldId id="684" r:id="rId31"/>
    <p:sldId id="687" r:id="rId32"/>
    <p:sldId id="688" r:id="rId33"/>
    <p:sldId id="689" r:id="rId34"/>
    <p:sldId id="734" r:id="rId35"/>
    <p:sldId id="735" r:id="rId36"/>
    <p:sldId id="736" r:id="rId37"/>
    <p:sldId id="737" r:id="rId38"/>
    <p:sldId id="738" r:id="rId39"/>
    <p:sldId id="739" r:id="rId40"/>
    <p:sldId id="740" r:id="rId41"/>
    <p:sldId id="741" r:id="rId42"/>
    <p:sldId id="742" r:id="rId43"/>
    <p:sldId id="743" r:id="rId44"/>
    <p:sldId id="744" r:id="rId45"/>
    <p:sldId id="690" r:id="rId46"/>
    <p:sldId id="691" r:id="rId47"/>
    <p:sldId id="693" r:id="rId48"/>
    <p:sldId id="694" r:id="rId49"/>
    <p:sldId id="745" r:id="rId50"/>
    <p:sldId id="750" r:id="rId51"/>
    <p:sldId id="746" r:id="rId52"/>
    <p:sldId id="747" r:id="rId53"/>
    <p:sldId id="748" r:id="rId54"/>
    <p:sldId id="749" r:id="rId55"/>
    <p:sldId id="751" r:id="rId56"/>
    <p:sldId id="752" r:id="rId57"/>
    <p:sldId id="753" r:id="rId58"/>
    <p:sldId id="754" r:id="rId59"/>
    <p:sldId id="755" r:id="rId60"/>
    <p:sldId id="756" r:id="rId61"/>
    <p:sldId id="757" r:id="rId62"/>
    <p:sldId id="758" r:id="rId63"/>
    <p:sldId id="759" r:id="rId64"/>
    <p:sldId id="760" r:id="rId65"/>
    <p:sldId id="762" r:id="rId66"/>
    <p:sldId id="763" r:id="rId67"/>
    <p:sldId id="764" r:id="rId68"/>
    <p:sldId id="765" r:id="rId69"/>
    <p:sldId id="766" r:id="rId70"/>
    <p:sldId id="767" r:id="rId71"/>
    <p:sldId id="768" r:id="rId72"/>
    <p:sldId id="769" r:id="rId73"/>
    <p:sldId id="770" r:id="rId74"/>
    <p:sldId id="771" r:id="rId75"/>
    <p:sldId id="772" r:id="rId76"/>
    <p:sldId id="773" r:id="rId77"/>
    <p:sldId id="774" r:id="rId78"/>
    <p:sldId id="775" r:id="rId79"/>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47"/>
    <p:restoredTop sz="94799"/>
  </p:normalViewPr>
  <p:slideViewPr>
    <p:cSldViewPr snapToObjects="1">
      <p:cViewPr varScale="1">
        <p:scale>
          <a:sx n="155" d="100"/>
          <a:sy n="155" d="100"/>
        </p:scale>
        <p:origin x="200" y="712"/>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49" d="100"/>
        <a:sy n="149" d="100"/>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 Target="slides/slide1.xml"/><Relationship Id="rId9" Type="http://schemas.openxmlformats.org/officeDocument/2006/relationships/slide" Target="slides/slide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80" Type="http://schemas.openxmlformats.org/officeDocument/2006/relationships/notesMaster" Target="notesMasters/notesMaster1.xml"/><Relationship Id="rId81" Type="http://schemas.openxmlformats.org/officeDocument/2006/relationships/handoutMaster" Target="handoutMasters/handoutMaster1.xml"/><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11/12/18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11/12/18</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xfrm>
            <a:off x="393700" y="692150"/>
            <a:ext cx="6070600" cy="3416300"/>
          </a:xfrm>
          <a:ln cap="flat"/>
        </p:spPr>
      </p:sp>
      <p:sp>
        <p:nvSpPr>
          <p:cNvPr id="24579"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1463782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33</a:t>
            </a:fld>
            <a:endParaRPr lang="en-US" altLang="en-US"/>
          </a:p>
        </p:txBody>
      </p:sp>
    </p:spTree>
    <p:extLst>
      <p:ext uri="{BB962C8B-B14F-4D97-AF65-F5344CB8AC3E}">
        <p14:creationId xmlns:p14="http://schemas.microsoft.com/office/powerpoint/2010/main" val="2049411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43</a:t>
            </a:fld>
            <a:endParaRPr lang="en-US" altLang="en-US"/>
          </a:p>
        </p:txBody>
      </p:sp>
    </p:spTree>
    <p:extLst>
      <p:ext uri="{BB962C8B-B14F-4D97-AF65-F5344CB8AC3E}">
        <p14:creationId xmlns:p14="http://schemas.microsoft.com/office/powerpoint/2010/main" val="343034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44</a:t>
            </a:fld>
            <a:endParaRPr lang="en-US" altLang="en-US"/>
          </a:p>
        </p:txBody>
      </p:sp>
    </p:spTree>
    <p:extLst>
      <p:ext uri="{BB962C8B-B14F-4D97-AF65-F5344CB8AC3E}">
        <p14:creationId xmlns:p14="http://schemas.microsoft.com/office/powerpoint/2010/main" val="776189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49</a:t>
            </a:fld>
            <a:endParaRPr lang="en-US" altLang="en-US"/>
          </a:p>
        </p:txBody>
      </p:sp>
    </p:spTree>
    <p:extLst>
      <p:ext uri="{BB962C8B-B14F-4D97-AF65-F5344CB8AC3E}">
        <p14:creationId xmlns:p14="http://schemas.microsoft.com/office/powerpoint/2010/main" val="674038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54</a:t>
            </a:fld>
            <a:endParaRPr lang="en-US" altLang="en-US"/>
          </a:p>
        </p:txBody>
      </p:sp>
    </p:spTree>
    <p:extLst>
      <p:ext uri="{BB962C8B-B14F-4D97-AF65-F5344CB8AC3E}">
        <p14:creationId xmlns:p14="http://schemas.microsoft.com/office/powerpoint/2010/main" val="20224997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56</a:t>
            </a:fld>
            <a:endParaRPr lang="en-US" altLang="en-US"/>
          </a:p>
        </p:txBody>
      </p:sp>
    </p:spTree>
    <p:extLst>
      <p:ext uri="{BB962C8B-B14F-4D97-AF65-F5344CB8AC3E}">
        <p14:creationId xmlns:p14="http://schemas.microsoft.com/office/powerpoint/2010/main" val="388239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674443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1004077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5</a:t>
            </a:fld>
            <a:endParaRPr lang="en-US" altLang="en-US"/>
          </a:p>
        </p:txBody>
      </p:sp>
    </p:spTree>
    <p:extLst>
      <p:ext uri="{BB962C8B-B14F-4D97-AF65-F5344CB8AC3E}">
        <p14:creationId xmlns:p14="http://schemas.microsoft.com/office/powerpoint/2010/main" val="1674686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Rot="1" noChangeArrowheads="1" noTextEdit="1"/>
          </p:cNvSpPr>
          <p:nvPr>
            <p:ph type="sldImg"/>
          </p:nvPr>
        </p:nvSpPr>
        <p:spPr>
          <a:xfrm>
            <a:off x="393700" y="692150"/>
            <a:ext cx="6070600" cy="3416300"/>
          </a:xfrm>
          <a:ln cap="flat"/>
        </p:spPr>
      </p:sp>
      <p:sp>
        <p:nvSpPr>
          <p:cNvPr id="16387"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291692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Rot="1" noChangeArrowheads="1" noTextEdit="1"/>
          </p:cNvSpPr>
          <p:nvPr>
            <p:ph type="sldImg"/>
          </p:nvPr>
        </p:nvSpPr>
        <p:spPr>
          <a:xfrm>
            <a:off x="393700" y="692150"/>
            <a:ext cx="6070600" cy="3416300"/>
          </a:xfrm>
          <a:ln cap="flat"/>
        </p:spPr>
      </p:sp>
      <p:sp>
        <p:nvSpPr>
          <p:cNvPr id="18435"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270633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Rot="1" noChangeArrowheads="1" noTextEdit="1"/>
          </p:cNvSpPr>
          <p:nvPr>
            <p:ph type="sldImg"/>
          </p:nvPr>
        </p:nvSpPr>
        <p:spPr>
          <a:xfrm>
            <a:off x="393700" y="692150"/>
            <a:ext cx="6070600" cy="3416300"/>
          </a:xfrm>
          <a:ln cap="flat"/>
        </p:spPr>
      </p:sp>
      <p:sp>
        <p:nvSpPr>
          <p:cNvPr id="20483"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1801097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14</a:t>
            </a:fld>
            <a:endParaRPr lang="en-US" altLang="en-US"/>
          </a:p>
        </p:txBody>
      </p:sp>
    </p:spTree>
    <p:extLst>
      <p:ext uri="{BB962C8B-B14F-4D97-AF65-F5344CB8AC3E}">
        <p14:creationId xmlns:p14="http://schemas.microsoft.com/office/powerpoint/2010/main" val="1003473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393700" y="692150"/>
            <a:ext cx="6070600" cy="3416300"/>
          </a:xfrm>
          <a:ln cap="flat"/>
        </p:spPr>
      </p:sp>
      <p:sp>
        <p:nvSpPr>
          <p:cNvPr id="22531"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2032506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smtClean="0"/>
              <a:t>Click to edit master title</a:t>
            </a:r>
            <a:endParaRPr lang="en-US" dirty="0"/>
          </a:p>
        </p:txBody>
      </p:sp>
    </p:spTree>
    <p:extLst>
      <p:ext uri="{BB962C8B-B14F-4D97-AF65-F5344CB8AC3E}">
        <p14:creationId xmlns:p14="http://schemas.microsoft.com/office/powerpoint/2010/main" val="1136929709"/>
      </p:ext>
    </p:extLst>
  </p:cSld>
  <p:clrMapOvr>
    <a:masterClrMapping/>
  </p:clrMapOvr>
  <p:transition spd="med">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smtClean="0"/>
              <a:t>Click to edit Master text styles</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485900"/>
            <a:ext cx="3810000" cy="3057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00600" y="1485900"/>
            <a:ext cx="3810000" cy="3057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9"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30239" y="1878806"/>
            <a:ext cx="3868737"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788"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788"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smtClean="0">
                <a:solidFill>
                  <a:schemeClr val="bg1"/>
                </a:solidFill>
              </a:rPr>
              <a:t>Click to edit Master title style</a:t>
            </a:r>
            <a:endParaRPr lang="en-US" sz="2800" dirty="0">
              <a:solidFill>
                <a:schemeClr val="bg1"/>
              </a:solidFill>
            </a:endParaRP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314325"/>
            <a:ext cx="1943100" cy="42291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14325"/>
            <a:ext cx="5676900" cy="42291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smtClean="0"/>
              <a:t>Click to edit Master text styles</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485900"/>
            <a:ext cx="3810000" cy="3057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00600" y="1485900"/>
            <a:ext cx="3810000" cy="3057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9"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30239" y="1878806"/>
            <a:ext cx="3868737"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788"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11/12/18</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788"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314325"/>
            <a:ext cx="1943100" cy="42291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14325"/>
            <a:ext cx="5676900" cy="42291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smtClean="0"/>
              <a:t>Click to edit Master text styles</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485900"/>
            <a:ext cx="3810000" cy="3057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00600" y="1485900"/>
            <a:ext cx="3810000" cy="3057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9"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30239" y="1878806"/>
            <a:ext cx="3868737"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788"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11/12/18</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788"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314325"/>
            <a:ext cx="1943100" cy="42291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14325"/>
            <a:ext cx="5676900" cy="42291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11/12/18</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11/12/18</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smtClean="0"/>
              <a:t>Click to edit master title </a:t>
            </a:r>
            <a:endParaRPr lang="en-US" dirty="0"/>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944850209"/>
      </p:ext>
    </p:extLst>
  </p:cSld>
  <p:clrMapOvr>
    <a:masterClrMapping/>
  </p:clrMapOvr>
  <p:transition spd="med">
    <p:wipe dir="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11/12/18</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21349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443198"/>
          </a:xfrm>
          <a:prstGeom prst="rect">
            <a:avLst/>
          </a:prstGeom>
        </p:spPr>
        <p:txBody>
          <a:bodyPr wrap="square" anchor="t"/>
          <a:lstStyle>
            <a:lvl1pPr>
              <a:lnSpc>
                <a:spcPct val="90000"/>
              </a:lnSpc>
              <a:defRPr sz="3200" b="0">
                <a:solidFill>
                  <a:schemeClr val="accent1"/>
                </a:solidFill>
                <a:latin typeface="Museo For Dell" pitchFamily="2" charset="0"/>
              </a:defRPr>
            </a:lvl1pPr>
          </a:lstStyle>
          <a:p>
            <a:r>
              <a:rPr lang="en-US" dirty="0" smtClean="0"/>
              <a:t>Click to edit master title</a:t>
            </a:r>
            <a:endParaRPr lang="en-US" dirty="0"/>
          </a:p>
        </p:txBody>
      </p:sp>
      <p:cxnSp>
        <p:nvCxnSpPr>
          <p:cNvPr id="8" name="Straight Connector 7"/>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406664761"/>
      </p:ext>
    </p:extLst>
  </p:cSld>
  <p:clrMapOvr>
    <a:masterClrMapping/>
  </p:clrMapOvr>
  <p:transition spd="med">
    <p:wipe dir="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2" Type="http://schemas.openxmlformats.org/officeDocument/2006/relationships/theme" Target="../theme/theme2.xml"/><Relationship Id="rId13" Type="http://schemas.openxmlformats.org/officeDocument/2006/relationships/image" Target="../media/image2.wmf"/><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2.xml"/><Relationship Id="rId12" Type="http://schemas.openxmlformats.org/officeDocument/2006/relationships/theme" Target="../theme/theme3.xml"/><Relationship Id="rId13" Type="http://schemas.openxmlformats.org/officeDocument/2006/relationships/image" Target="../media/image2.wmf"/><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3.xml"/><Relationship Id="rId12" Type="http://schemas.openxmlformats.org/officeDocument/2006/relationships/theme" Target="../theme/theme4.xml"/><Relationship Id="rId13" Type="http://schemas.openxmlformats.org/officeDocument/2006/relationships/image" Target="../media/image2.wmf"/><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 Id="rId9" Type="http://schemas.openxmlformats.org/officeDocument/2006/relationships/slideLayout" Target="../slideLayouts/slideLayout41.xml"/><Relationship Id="rId10"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a:t>
            </a:r>
            <a:r>
              <a:rPr lang="en-US" altLang="en-US" sz="1050" b="1" dirty="0" smtClean="0">
                <a:solidFill>
                  <a:schemeClr val="bg1"/>
                </a:solidFill>
              </a:rPr>
              <a:t>Introduction to Databases (F18): </a:t>
            </a:r>
            <a:r>
              <a:rPr lang="en-US" altLang="en-US" sz="1050" i="1" dirty="0" smtClean="0">
                <a:solidFill>
                  <a:schemeClr val="bg1"/>
                </a:solidFill>
              </a:rPr>
              <a:t>Lecture </a:t>
            </a:r>
            <a:r>
              <a:rPr lang="en-US" altLang="en-US" sz="1050" i="1" dirty="0" smtClean="0">
                <a:solidFill>
                  <a:schemeClr val="bg1"/>
                </a:solidFill>
              </a:rPr>
              <a:t>12:</a:t>
            </a:r>
            <a:r>
              <a:rPr lang="en-US" altLang="en-US" sz="1050" i="1" baseline="0" dirty="0" smtClean="0">
                <a:solidFill>
                  <a:schemeClr val="bg1"/>
                </a:solidFill>
              </a:rPr>
              <a:t> Transactions, Recovery, No SQL</a:t>
            </a:r>
            <a:br>
              <a:rPr lang="en-US" altLang="en-US" sz="1050" i="1" baseline="0" dirty="0" smtClean="0">
                <a:solidFill>
                  <a:schemeClr val="bg1"/>
                </a:solidFill>
              </a:rPr>
            </a:br>
            <a:r>
              <a:rPr lang="de-DE" altLang="en-US" sz="900" i="1" dirty="0" smtClean="0">
                <a:solidFill>
                  <a:schemeClr val="bg1"/>
                </a:solidFill>
              </a:rPr>
              <a:t>© </a:t>
            </a:r>
            <a:r>
              <a:rPr lang="de-DE" altLang="en-US" sz="900" i="1" dirty="0" smtClean="0">
                <a:solidFill>
                  <a:schemeClr val="bg1"/>
                </a:solidFill>
              </a:rPr>
              <a:t>Donald F. Ferguson, 2018</a:t>
            </a:r>
            <a:endParaRPr lang="en-US" altLang="en-US" sz="900" i="1" dirty="0">
              <a:solidFill>
                <a:schemeClr val="bg1"/>
              </a:solidFill>
            </a:endParaRPr>
          </a:p>
        </p:txBody>
      </p:sp>
      <p:pic>
        <p:nvPicPr>
          <p:cNvPr id="12" name="Picture 10"/>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478" r:id="rId3"/>
    <p:sldLayoutId id="2147493475" r:id="rId4"/>
    <p:sldLayoutId id="2147493476" r:id="rId5"/>
    <p:sldLayoutId id="2147493477" r:id="rId6"/>
    <p:sldLayoutId id="2147493480" r:id="rId7"/>
    <p:sldLayoutId id="2147493494" r:id="rId8"/>
    <p:sldLayoutId id="2147493572" r:id="rId9"/>
    <p:sldLayoutId id="2147493585" r:id="rId10"/>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8200" y="314325"/>
            <a:ext cx="7772400"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838200" y="1485900"/>
            <a:ext cx="7772400"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ChangeArrowheads="1"/>
          </p:cNvSpPr>
          <p:nvPr/>
        </p:nvSpPr>
        <p:spPr bwMode="auto">
          <a:xfrm>
            <a:off x="92076" y="4864740"/>
            <a:ext cx="4240745"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defTabSz="914400" eaLnBrk="0" hangingPunct="0"/>
            <a:r>
              <a:rPr lang="en-US" altLang="en-US" sz="1050" smtClean="0">
                <a:solidFill>
                  <a:srgbClr val="005400"/>
                </a:solidFill>
                <a:latin typeface="Book Antiqua" charset="0"/>
                <a:ea typeface=""/>
              </a:rPr>
              <a:t>Database Management Systems 3ed,  R. Ramakrishnan and J. Gehrke</a:t>
            </a:r>
          </a:p>
        </p:txBody>
      </p:sp>
      <p:sp>
        <p:nvSpPr>
          <p:cNvPr id="1029" name="Rectangle 5"/>
          <p:cNvSpPr>
            <a:spLocks noChangeArrowheads="1"/>
          </p:cNvSpPr>
          <p:nvPr/>
        </p:nvSpPr>
        <p:spPr bwMode="auto">
          <a:xfrm>
            <a:off x="8743347" y="4864740"/>
            <a:ext cx="308579"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algn="r" defTabSz="914400" eaLnBrk="0" hangingPunct="0"/>
            <a:fld id="{4D2F033A-C844-BE4C-9F79-A0407238FB93}" type="slidenum">
              <a:rPr lang="en-US" altLang="en-US" sz="1050" smtClean="0">
                <a:solidFill>
                  <a:srgbClr val="005400"/>
                </a:solidFill>
                <a:latin typeface="Book Antiqua" charset="0"/>
                <a:ea typeface=""/>
              </a:rPr>
              <a:pPr algn="r" defTabSz="914400" eaLnBrk="0" hangingPunct="0"/>
              <a:t>‹#›</a:t>
            </a:fld>
            <a:endParaRPr lang="en-US" altLang="en-US" sz="1050" smtClean="0">
              <a:solidFill>
                <a:srgbClr val="005400"/>
              </a:solidFill>
              <a:latin typeface="Book Antiqua" charset="0"/>
              <a:ea typeface=""/>
            </a:endParaRPr>
          </a:p>
        </p:txBody>
      </p:sp>
      <p:pic>
        <p:nvPicPr>
          <p:cNvPr id="1030" name="Picture 6"/>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83500" y="-114300"/>
            <a:ext cx="1485900"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936860401"/>
      </p:ext>
    </p:extLst>
  </p:cSld>
  <p:clrMap bg1="lt1" tx1="dk1" bg2="lt2" tx2="dk2" accent1="accent1" accent2="accent2" accent3="accent3" accent4="accent4" accent5="accent5" accent6="accent6" hlink="hlink" folHlink="folHlink"/>
  <p:sldLayoutIdLst>
    <p:sldLayoutId id="2147493549" r:id="rId1"/>
    <p:sldLayoutId id="2147493550" r:id="rId2"/>
    <p:sldLayoutId id="2147493551" r:id="rId3"/>
    <p:sldLayoutId id="2147493552" r:id="rId4"/>
    <p:sldLayoutId id="2147493553" r:id="rId5"/>
    <p:sldLayoutId id="2147493554" r:id="rId6"/>
    <p:sldLayoutId id="2147493555" r:id="rId7"/>
    <p:sldLayoutId id="2147493556" r:id="rId8"/>
    <p:sldLayoutId id="2147493557" r:id="rId9"/>
    <p:sldLayoutId id="2147493558" r:id="rId10"/>
    <p:sldLayoutId id="2147493559" r:id="rId11"/>
  </p:sldLayoutIdLst>
  <p:txStyles>
    <p:titleStyle>
      <a:lvl1pPr algn="l" rtl="0" eaLnBrk="0" fontAlgn="base" hangingPunct="0">
        <a:spcBef>
          <a:spcPct val="0"/>
        </a:spcBef>
        <a:spcAft>
          <a:spcPct val="0"/>
        </a:spcAft>
        <a:defRPr sz="3000" i="1" kern="1200">
          <a:solidFill>
            <a:schemeClr val="tx2"/>
          </a:solidFill>
          <a:latin typeface="+mj-lt"/>
          <a:ea typeface="+mj-ea"/>
          <a:cs typeface="+mj-cs"/>
        </a:defRPr>
      </a:lvl1pPr>
      <a:lvl2pPr algn="l" rtl="0" eaLnBrk="0" fontAlgn="base" hangingPunct="0">
        <a:spcBef>
          <a:spcPct val="0"/>
        </a:spcBef>
        <a:spcAft>
          <a:spcPct val="0"/>
        </a:spcAft>
        <a:defRPr sz="3000" i="1">
          <a:solidFill>
            <a:schemeClr val="tx2"/>
          </a:solidFill>
          <a:latin typeface="Book Antiqua" charset="0"/>
        </a:defRPr>
      </a:lvl2pPr>
      <a:lvl3pPr algn="l" rtl="0" eaLnBrk="0" fontAlgn="base" hangingPunct="0">
        <a:spcBef>
          <a:spcPct val="0"/>
        </a:spcBef>
        <a:spcAft>
          <a:spcPct val="0"/>
        </a:spcAft>
        <a:defRPr sz="3000" i="1">
          <a:solidFill>
            <a:schemeClr val="tx2"/>
          </a:solidFill>
          <a:latin typeface="Book Antiqua" charset="0"/>
        </a:defRPr>
      </a:lvl3pPr>
      <a:lvl4pPr algn="l" rtl="0" eaLnBrk="0" fontAlgn="base" hangingPunct="0">
        <a:spcBef>
          <a:spcPct val="0"/>
        </a:spcBef>
        <a:spcAft>
          <a:spcPct val="0"/>
        </a:spcAft>
        <a:defRPr sz="3000" i="1">
          <a:solidFill>
            <a:schemeClr val="tx2"/>
          </a:solidFill>
          <a:latin typeface="Book Antiqua" charset="0"/>
        </a:defRPr>
      </a:lvl4pPr>
      <a:lvl5pPr algn="l" rtl="0" eaLnBrk="0" fontAlgn="base" hangingPunct="0">
        <a:spcBef>
          <a:spcPct val="0"/>
        </a:spcBef>
        <a:spcAft>
          <a:spcPct val="0"/>
        </a:spcAft>
        <a:defRPr sz="3000" i="1">
          <a:solidFill>
            <a:schemeClr val="tx2"/>
          </a:solidFill>
          <a:latin typeface="Book Antiqua" charset="0"/>
        </a:defRPr>
      </a:lvl5pPr>
      <a:lvl6pPr marL="342900" algn="l" rtl="0" eaLnBrk="0" fontAlgn="base" hangingPunct="0">
        <a:spcBef>
          <a:spcPct val="0"/>
        </a:spcBef>
        <a:spcAft>
          <a:spcPct val="0"/>
        </a:spcAft>
        <a:defRPr sz="3000" i="1">
          <a:solidFill>
            <a:schemeClr val="tx2"/>
          </a:solidFill>
          <a:latin typeface="Book Antiqua" charset="0"/>
        </a:defRPr>
      </a:lvl6pPr>
      <a:lvl7pPr marL="685800" algn="l" rtl="0" eaLnBrk="0" fontAlgn="base" hangingPunct="0">
        <a:spcBef>
          <a:spcPct val="0"/>
        </a:spcBef>
        <a:spcAft>
          <a:spcPct val="0"/>
        </a:spcAft>
        <a:defRPr sz="3000" i="1">
          <a:solidFill>
            <a:schemeClr val="tx2"/>
          </a:solidFill>
          <a:latin typeface="Book Antiqua" charset="0"/>
        </a:defRPr>
      </a:lvl7pPr>
      <a:lvl8pPr marL="1028700" algn="l" rtl="0" eaLnBrk="0" fontAlgn="base" hangingPunct="0">
        <a:spcBef>
          <a:spcPct val="0"/>
        </a:spcBef>
        <a:spcAft>
          <a:spcPct val="0"/>
        </a:spcAft>
        <a:defRPr sz="3000" i="1">
          <a:solidFill>
            <a:schemeClr val="tx2"/>
          </a:solidFill>
          <a:latin typeface="Book Antiqua" charset="0"/>
        </a:defRPr>
      </a:lvl8pPr>
      <a:lvl9pPr marL="1371600" algn="l" rtl="0" eaLnBrk="0" fontAlgn="base" hangingPunct="0">
        <a:spcBef>
          <a:spcPct val="0"/>
        </a:spcBef>
        <a:spcAft>
          <a:spcPct val="0"/>
        </a:spcAft>
        <a:defRPr sz="3000" i="1">
          <a:solidFill>
            <a:schemeClr val="tx2"/>
          </a:solidFill>
          <a:latin typeface="Book Antiqua" charset="0"/>
        </a:defRPr>
      </a:lvl9pPr>
    </p:titleStyle>
    <p:bodyStyle>
      <a:lvl1pPr marL="257175" indent="-257175" algn="l" rtl="0" eaLnBrk="0" fontAlgn="base" hangingPunct="0">
        <a:spcBef>
          <a:spcPct val="20000"/>
        </a:spcBef>
        <a:spcAft>
          <a:spcPct val="0"/>
        </a:spcAft>
        <a:buClr>
          <a:schemeClr val="tx1"/>
        </a:buClr>
        <a:buSzPct val="75000"/>
        <a:buFont typeface="Wingdings" charset="2"/>
        <a:buChar char="v"/>
        <a:defRPr sz="2100" kern="1200">
          <a:solidFill>
            <a:schemeClr val="tx1"/>
          </a:solidFill>
          <a:latin typeface="+mn-lt"/>
          <a:ea typeface="+mn-ea"/>
          <a:cs typeface="+mn-cs"/>
        </a:defRPr>
      </a:lvl1pPr>
      <a:lvl2pPr marL="557213" indent="-214313" algn="l" rtl="0" eaLnBrk="0" fontAlgn="base" hangingPunct="0">
        <a:spcBef>
          <a:spcPct val="20000"/>
        </a:spcBef>
        <a:spcAft>
          <a:spcPct val="0"/>
        </a:spcAft>
        <a:buClr>
          <a:schemeClr val="tx1"/>
        </a:buClr>
        <a:buFont typeface="Wingdings" charset="2"/>
        <a:buChar char="§"/>
        <a:defRPr sz="1800" kern="1200">
          <a:solidFill>
            <a:schemeClr val="tx1"/>
          </a:solidFill>
          <a:latin typeface="+mn-lt"/>
          <a:ea typeface="+mn-ea"/>
          <a:cs typeface="+mn-cs"/>
        </a:defRPr>
      </a:lvl2pPr>
      <a:lvl3pPr marL="857250" indent="-171450" algn="l" rtl="0" eaLnBrk="0" fontAlgn="base" hangingPunct="0">
        <a:spcBef>
          <a:spcPct val="20000"/>
        </a:spcBef>
        <a:spcAft>
          <a:spcPct val="0"/>
        </a:spcAft>
        <a:buClr>
          <a:schemeClr val="tx1"/>
        </a:buClr>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4pPr>
      <a:lvl5pPr marL="15430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8200" y="314325"/>
            <a:ext cx="7772400"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838200" y="1485900"/>
            <a:ext cx="7772400"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ChangeArrowheads="1"/>
          </p:cNvSpPr>
          <p:nvPr/>
        </p:nvSpPr>
        <p:spPr bwMode="auto">
          <a:xfrm>
            <a:off x="92076" y="4864740"/>
            <a:ext cx="4240745"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defTabSz="914400" eaLnBrk="0" hangingPunct="0"/>
            <a:r>
              <a:rPr lang="en-US" altLang="en-US" sz="1050" smtClean="0">
                <a:solidFill>
                  <a:srgbClr val="005400"/>
                </a:solidFill>
                <a:latin typeface="Book Antiqua" charset="0"/>
                <a:ea typeface=""/>
              </a:rPr>
              <a:t>Database Management Systems 3ed,  R. Ramakrishnan and J. Gehrke</a:t>
            </a:r>
          </a:p>
        </p:txBody>
      </p:sp>
      <p:sp>
        <p:nvSpPr>
          <p:cNvPr id="1029" name="Rectangle 5"/>
          <p:cNvSpPr>
            <a:spLocks noChangeArrowheads="1"/>
          </p:cNvSpPr>
          <p:nvPr/>
        </p:nvSpPr>
        <p:spPr bwMode="auto">
          <a:xfrm>
            <a:off x="8743347" y="4864740"/>
            <a:ext cx="308579"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algn="r" defTabSz="914400" eaLnBrk="0" hangingPunct="0"/>
            <a:fld id="{4D2F033A-C844-BE4C-9F79-A0407238FB93}" type="slidenum">
              <a:rPr lang="en-US" altLang="en-US" sz="1050" smtClean="0">
                <a:solidFill>
                  <a:srgbClr val="005400"/>
                </a:solidFill>
                <a:latin typeface="Book Antiqua" charset="0"/>
                <a:ea typeface=""/>
              </a:rPr>
              <a:pPr algn="r" defTabSz="914400" eaLnBrk="0" hangingPunct="0"/>
              <a:t>‹#›</a:t>
            </a:fld>
            <a:endParaRPr lang="en-US" altLang="en-US" sz="1050" smtClean="0">
              <a:solidFill>
                <a:srgbClr val="005400"/>
              </a:solidFill>
              <a:latin typeface="Book Antiqua" charset="0"/>
              <a:ea typeface=""/>
            </a:endParaRPr>
          </a:p>
        </p:txBody>
      </p:sp>
      <p:pic>
        <p:nvPicPr>
          <p:cNvPr id="1030" name="Picture 6"/>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83500" y="-114300"/>
            <a:ext cx="1485900"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20776138"/>
      </p:ext>
    </p:extLst>
  </p:cSld>
  <p:clrMap bg1="lt1" tx1="dk1" bg2="lt2" tx2="dk2" accent1="accent1" accent2="accent2" accent3="accent3" accent4="accent4" accent5="accent5" accent6="accent6" hlink="hlink" folHlink="folHlink"/>
  <p:sldLayoutIdLst>
    <p:sldLayoutId id="2147493561" r:id="rId1"/>
    <p:sldLayoutId id="2147493562" r:id="rId2"/>
    <p:sldLayoutId id="2147493563" r:id="rId3"/>
    <p:sldLayoutId id="2147493564" r:id="rId4"/>
    <p:sldLayoutId id="2147493565" r:id="rId5"/>
    <p:sldLayoutId id="2147493566" r:id="rId6"/>
    <p:sldLayoutId id="2147493567" r:id="rId7"/>
    <p:sldLayoutId id="2147493568" r:id="rId8"/>
    <p:sldLayoutId id="2147493569" r:id="rId9"/>
    <p:sldLayoutId id="2147493570" r:id="rId10"/>
    <p:sldLayoutId id="2147493571" r:id="rId11"/>
  </p:sldLayoutIdLst>
  <p:txStyles>
    <p:titleStyle>
      <a:lvl1pPr algn="l" rtl="0" eaLnBrk="0" fontAlgn="base" hangingPunct="0">
        <a:spcBef>
          <a:spcPct val="0"/>
        </a:spcBef>
        <a:spcAft>
          <a:spcPct val="0"/>
        </a:spcAft>
        <a:defRPr sz="3000" i="1" kern="1200">
          <a:solidFill>
            <a:schemeClr val="tx2"/>
          </a:solidFill>
          <a:latin typeface="+mj-lt"/>
          <a:ea typeface="+mj-ea"/>
          <a:cs typeface="+mj-cs"/>
        </a:defRPr>
      </a:lvl1pPr>
      <a:lvl2pPr algn="l" rtl="0" eaLnBrk="0" fontAlgn="base" hangingPunct="0">
        <a:spcBef>
          <a:spcPct val="0"/>
        </a:spcBef>
        <a:spcAft>
          <a:spcPct val="0"/>
        </a:spcAft>
        <a:defRPr sz="3000" i="1">
          <a:solidFill>
            <a:schemeClr val="tx2"/>
          </a:solidFill>
          <a:latin typeface="Book Antiqua" charset="0"/>
        </a:defRPr>
      </a:lvl2pPr>
      <a:lvl3pPr algn="l" rtl="0" eaLnBrk="0" fontAlgn="base" hangingPunct="0">
        <a:spcBef>
          <a:spcPct val="0"/>
        </a:spcBef>
        <a:spcAft>
          <a:spcPct val="0"/>
        </a:spcAft>
        <a:defRPr sz="3000" i="1">
          <a:solidFill>
            <a:schemeClr val="tx2"/>
          </a:solidFill>
          <a:latin typeface="Book Antiqua" charset="0"/>
        </a:defRPr>
      </a:lvl3pPr>
      <a:lvl4pPr algn="l" rtl="0" eaLnBrk="0" fontAlgn="base" hangingPunct="0">
        <a:spcBef>
          <a:spcPct val="0"/>
        </a:spcBef>
        <a:spcAft>
          <a:spcPct val="0"/>
        </a:spcAft>
        <a:defRPr sz="3000" i="1">
          <a:solidFill>
            <a:schemeClr val="tx2"/>
          </a:solidFill>
          <a:latin typeface="Book Antiqua" charset="0"/>
        </a:defRPr>
      </a:lvl4pPr>
      <a:lvl5pPr algn="l" rtl="0" eaLnBrk="0" fontAlgn="base" hangingPunct="0">
        <a:spcBef>
          <a:spcPct val="0"/>
        </a:spcBef>
        <a:spcAft>
          <a:spcPct val="0"/>
        </a:spcAft>
        <a:defRPr sz="3000" i="1">
          <a:solidFill>
            <a:schemeClr val="tx2"/>
          </a:solidFill>
          <a:latin typeface="Book Antiqua" charset="0"/>
        </a:defRPr>
      </a:lvl5pPr>
      <a:lvl6pPr marL="342900" algn="l" rtl="0" eaLnBrk="0" fontAlgn="base" hangingPunct="0">
        <a:spcBef>
          <a:spcPct val="0"/>
        </a:spcBef>
        <a:spcAft>
          <a:spcPct val="0"/>
        </a:spcAft>
        <a:defRPr sz="3000" i="1">
          <a:solidFill>
            <a:schemeClr val="tx2"/>
          </a:solidFill>
          <a:latin typeface="Book Antiqua" charset="0"/>
        </a:defRPr>
      </a:lvl6pPr>
      <a:lvl7pPr marL="685800" algn="l" rtl="0" eaLnBrk="0" fontAlgn="base" hangingPunct="0">
        <a:spcBef>
          <a:spcPct val="0"/>
        </a:spcBef>
        <a:spcAft>
          <a:spcPct val="0"/>
        </a:spcAft>
        <a:defRPr sz="3000" i="1">
          <a:solidFill>
            <a:schemeClr val="tx2"/>
          </a:solidFill>
          <a:latin typeface="Book Antiqua" charset="0"/>
        </a:defRPr>
      </a:lvl7pPr>
      <a:lvl8pPr marL="1028700" algn="l" rtl="0" eaLnBrk="0" fontAlgn="base" hangingPunct="0">
        <a:spcBef>
          <a:spcPct val="0"/>
        </a:spcBef>
        <a:spcAft>
          <a:spcPct val="0"/>
        </a:spcAft>
        <a:defRPr sz="3000" i="1">
          <a:solidFill>
            <a:schemeClr val="tx2"/>
          </a:solidFill>
          <a:latin typeface="Book Antiqua" charset="0"/>
        </a:defRPr>
      </a:lvl8pPr>
      <a:lvl9pPr marL="1371600" algn="l" rtl="0" eaLnBrk="0" fontAlgn="base" hangingPunct="0">
        <a:spcBef>
          <a:spcPct val="0"/>
        </a:spcBef>
        <a:spcAft>
          <a:spcPct val="0"/>
        </a:spcAft>
        <a:defRPr sz="3000" i="1">
          <a:solidFill>
            <a:schemeClr val="tx2"/>
          </a:solidFill>
          <a:latin typeface="Book Antiqua" charset="0"/>
        </a:defRPr>
      </a:lvl9pPr>
    </p:titleStyle>
    <p:bodyStyle>
      <a:lvl1pPr marL="257175" indent="-257175" algn="l" rtl="0" eaLnBrk="0" fontAlgn="base" hangingPunct="0">
        <a:spcBef>
          <a:spcPct val="20000"/>
        </a:spcBef>
        <a:spcAft>
          <a:spcPct val="0"/>
        </a:spcAft>
        <a:buClr>
          <a:schemeClr val="tx1"/>
        </a:buClr>
        <a:buSzPct val="75000"/>
        <a:buFont typeface="Wingdings" charset="2"/>
        <a:buChar char="v"/>
        <a:defRPr sz="2100" kern="1200">
          <a:solidFill>
            <a:schemeClr val="tx1"/>
          </a:solidFill>
          <a:latin typeface="+mn-lt"/>
          <a:ea typeface="+mn-ea"/>
          <a:cs typeface="+mn-cs"/>
        </a:defRPr>
      </a:lvl1pPr>
      <a:lvl2pPr marL="557213" indent="-214313" algn="l" rtl="0" eaLnBrk="0" fontAlgn="base" hangingPunct="0">
        <a:spcBef>
          <a:spcPct val="20000"/>
        </a:spcBef>
        <a:spcAft>
          <a:spcPct val="0"/>
        </a:spcAft>
        <a:buClr>
          <a:schemeClr val="tx1"/>
        </a:buClr>
        <a:buFont typeface="Wingdings" charset="2"/>
        <a:buChar char="§"/>
        <a:defRPr sz="1800" kern="1200">
          <a:solidFill>
            <a:schemeClr val="tx1"/>
          </a:solidFill>
          <a:latin typeface="+mn-lt"/>
          <a:ea typeface="+mn-ea"/>
          <a:cs typeface="+mn-cs"/>
        </a:defRPr>
      </a:lvl2pPr>
      <a:lvl3pPr marL="857250" indent="-171450" algn="l" rtl="0" eaLnBrk="0" fontAlgn="base" hangingPunct="0">
        <a:spcBef>
          <a:spcPct val="20000"/>
        </a:spcBef>
        <a:spcAft>
          <a:spcPct val="0"/>
        </a:spcAft>
        <a:buClr>
          <a:schemeClr val="tx1"/>
        </a:buClr>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4pPr>
      <a:lvl5pPr marL="15430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8200" y="314325"/>
            <a:ext cx="7772400"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838200" y="1485900"/>
            <a:ext cx="7772400"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ChangeArrowheads="1"/>
          </p:cNvSpPr>
          <p:nvPr/>
        </p:nvSpPr>
        <p:spPr bwMode="auto">
          <a:xfrm>
            <a:off x="92076" y="4864740"/>
            <a:ext cx="4240745"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defTabSz="685800" eaLnBrk="0" hangingPunct="0"/>
            <a:r>
              <a:rPr lang="en-US" altLang="en-US" sz="1050" smtClean="0">
                <a:solidFill>
                  <a:srgbClr val="005400"/>
                </a:solidFill>
                <a:latin typeface="Book Antiqua" charset="0"/>
                <a:ea typeface=""/>
              </a:rPr>
              <a:t>Database Management Systems 3ed,  R. Ramakrishnan and J. Gehrke</a:t>
            </a:r>
          </a:p>
        </p:txBody>
      </p:sp>
      <p:sp>
        <p:nvSpPr>
          <p:cNvPr id="1029" name="Rectangle 5"/>
          <p:cNvSpPr>
            <a:spLocks noChangeArrowheads="1"/>
          </p:cNvSpPr>
          <p:nvPr/>
        </p:nvSpPr>
        <p:spPr bwMode="auto">
          <a:xfrm>
            <a:off x="8743347" y="4864740"/>
            <a:ext cx="308579"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algn="r" defTabSz="685800" eaLnBrk="0" hangingPunct="0"/>
            <a:fld id="{372E084C-922E-914E-AE6C-EF95BFC03F1A}" type="slidenum">
              <a:rPr lang="en-US" altLang="en-US" sz="1050" smtClean="0">
                <a:solidFill>
                  <a:srgbClr val="005400"/>
                </a:solidFill>
                <a:latin typeface="Book Antiqua" charset="0"/>
                <a:ea typeface=""/>
              </a:rPr>
              <a:pPr algn="r" defTabSz="685800" eaLnBrk="0" hangingPunct="0"/>
              <a:t>‹#›</a:t>
            </a:fld>
            <a:endParaRPr lang="en-US" altLang="en-US" sz="1050" smtClean="0">
              <a:solidFill>
                <a:srgbClr val="005400"/>
              </a:solidFill>
              <a:latin typeface="Book Antiqua" charset="0"/>
              <a:ea typeface=""/>
            </a:endParaRPr>
          </a:p>
        </p:txBody>
      </p:sp>
      <p:pic>
        <p:nvPicPr>
          <p:cNvPr id="1030" name="Picture 6"/>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83500" y="-114300"/>
            <a:ext cx="1485900"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993440288"/>
      </p:ext>
    </p:extLst>
  </p:cSld>
  <p:clrMap bg1="lt1" tx1="dk1" bg2="lt2" tx2="dk2" accent1="accent1" accent2="accent2" accent3="accent3" accent4="accent4" accent5="accent5" accent6="accent6" hlink="hlink" folHlink="folHlink"/>
  <p:sldLayoutIdLst>
    <p:sldLayoutId id="2147493574" r:id="rId1"/>
    <p:sldLayoutId id="2147493575" r:id="rId2"/>
    <p:sldLayoutId id="2147493576" r:id="rId3"/>
    <p:sldLayoutId id="2147493577" r:id="rId4"/>
    <p:sldLayoutId id="2147493578" r:id="rId5"/>
    <p:sldLayoutId id="2147493579" r:id="rId6"/>
    <p:sldLayoutId id="2147493580" r:id="rId7"/>
    <p:sldLayoutId id="2147493581" r:id="rId8"/>
    <p:sldLayoutId id="2147493582" r:id="rId9"/>
    <p:sldLayoutId id="2147493583" r:id="rId10"/>
    <p:sldLayoutId id="2147493584" r:id="rId11"/>
  </p:sldLayoutIdLst>
  <p:txStyles>
    <p:titleStyle>
      <a:lvl1pPr algn="l" rtl="0" eaLnBrk="0" fontAlgn="base" hangingPunct="0">
        <a:spcBef>
          <a:spcPct val="0"/>
        </a:spcBef>
        <a:spcAft>
          <a:spcPct val="0"/>
        </a:spcAft>
        <a:defRPr sz="3000" i="1" kern="1200">
          <a:solidFill>
            <a:schemeClr val="tx2"/>
          </a:solidFill>
          <a:latin typeface="+mj-lt"/>
          <a:ea typeface="+mj-ea"/>
          <a:cs typeface="+mj-cs"/>
        </a:defRPr>
      </a:lvl1pPr>
      <a:lvl2pPr algn="l" rtl="0" eaLnBrk="0" fontAlgn="base" hangingPunct="0">
        <a:spcBef>
          <a:spcPct val="0"/>
        </a:spcBef>
        <a:spcAft>
          <a:spcPct val="0"/>
        </a:spcAft>
        <a:defRPr sz="3000" i="1">
          <a:solidFill>
            <a:schemeClr val="tx2"/>
          </a:solidFill>
          <a:latin typeface="Book Antiqua" charset="0"/>
        </a:defRPr>
      </a:lvl2pPr>
      <a:lvl3pPr algn="l" rtl="0" eaLnBrk="0" fontAlgn="base" hangingPunct="0">
        <a:spcBef>
          <a:spcPct val="0"/>
        </a:spcBef>
        <a:spcAft>
          <a:spcPct val="0"/>
        </a:spcAft>
        <a:defRPr sz="3000" i="1">
          <a:solidFill>
            <a:schemeClr val="tx2"/>
          </a:solidFill>
          <a:latin typeface="Book Antiqua" charset="0"/>
        </a:defRPr>
      </a:lvl3pPr>
      <a:lvl4pPr algn="l" rtl="0" eaLnBrk="0" fontAlgn="base" hangingPunct="0">
        <a:spcBef>
          <a:spcPct val="0"/>
        </a:spcBef>
        <a:spcAft>
          <a:spcPct val="0"/>
        </a:spcAft>
        <a:defRPr sz="3000" i="1">
          <a:solidFill>
            <a:schemeClr val="tx2"/>
          </a:solidFill>
          <a:latin typeface="Book Antiqua" charset="0"/>
        </a:defRPr>
      </a:lvl4pPr>
      <a:lvl5pPr algn="l" rtl="0" eaLnBrk="0" fontAlgn="base" hangingPunct="0">
        <a:spcBef>
          <a:spcPct val="0"/>
        </a:spcBef>
        <a:spcAft>
          <a:spcPct val="0"/>
        </a:spcAft>
        <a:defRPr sz="3000" i="1">
          <a:solidFill>
            <a:schemeClr val="tx2"/>
          </a:solidFill>
          <a:latin typeface="Book Antiqua" charset="0"/>
        </a:defRPr>
      </a:lvl5pPr>
      <a:lvl6pPr marL="342900" algn="l" rtl="0" eaLnBrk="0" fontAlgn="base" hangingPunct="0">
        <a:spcBef>
          <a:spcPct val="0"/>
        </a:spcBef>
        <a:spcAft>
          <a:spcPct val="0"/>
        </a:spcAft>
        <a:defRPr sz="3000" i="1">
          <a:solidFill>
            <a:schemeClr val="tx2"/>
          </a:solidFill>
          <a:latin typeface="Book Antiqua" charset="0"/>
        </a:defRPr>
      </a:lvl6pPr>
      <a:lvl7pPr marL="685800" algn="l" rtl="0" eaLnBrk="0" fontAlgn="base" hangingPunct="0">
        <a:spcBef>
          <a:spcPct val="0"/>
        </a:spcBef>
        <a:spcAft>
          <a:spcPct val="0"/>
        </a:spcAft>
        <a:defRPr sz="3000" i="1">
          <a:solidFill>
            <a:schemeClr val="tx2"/>
          </a:solidFill>
          <a:latin typeface="Book Antiqua" charset="0"/>
        </a:defRPr>
      </a:lvl7pPr>
      <a:lvl8pPr marL="1028700" algn="l" rtl="0" eaLnBrk="0" fontAlgn="base" hangingPunct="0">
        <a:spcBef>
          <a:spcPct val="0"/>
        </a:spcBef>
        <a:spcAft>
          <a:spcPct val="0"/>
        </a:spcAft>
        <a:defRPr sz="3000" i="1">
          <a:solidFill>
            <a:schemeClr val="tx2"/>
          </a:solidFill>
          <a:latin typeface="Book Antiqua" charset="0"/>
        </a:defRPr>
      </a:lvl8pPr>
      <a:lvl9pPr marL="1371600" algn="l" rtl="0" eaLnBrk="0" fontAlgn="base" hangingPunct="0">
        <a:spcBef>
          <a:spcPct val="0"/>
        </a:spcBef>
        <a:spcAft>
          <a:spcPct val="0"/>
        </a:spcAft>
        <a:defRPr sz="3000" i="1">
          <a:solidFill>
            <a:schemeClr val="tx2"/>
          </a:solidFill>
          <a:latin typeface="Book Antiqua" charset="0"/>
        </a:defRPr>
      </a:lvl9pPr>
    </p:titleStyle>
    <p:bodyStyle>
      <a:lvl1pPr marL="257175" indent="-257175" algn="l" rtl="0" eaLnBrk="0" fontAlgn="base" hangingPunct="0">
        <a:spcBef>
          <a:spcPct val="20000"/>
        </a:spcBef>
        <a:spcAft>
          <a:spcPct val="0"/>
        </a:spcAft>
        <a:buClr>
          <a:schemeClr val="tx1"/>
        </a:buClr>
        <a:buSzPct val="75000"/>
        <a:buFont typeface="Wingdings" charset="2"/>
        <a:buChar char="v"/>
        <a:defRPr sz="2100" kern="1200">
          <a:solidFill>
            <a:schemeClr val="tx1"/>
          </a:solidFill>
          <a:latin typeface="+mn-lt"/>
          <a:ea typeface="+mn-ea"/>
          <a:cs typeface="+mn-cs"/>
        </a:defRPr>
      </a:lvl1pPr>
      <a:lvl2pPr marL="557213" indent="-214313" algn="l" rtl="0" eaLnBrk="0" fontAlgn="base" hangingPunct="0">
        <a:spcBef>
          <a:spcPct val="20000"/>
        </a:spcBef>
        <a:spcAft>
          <a:spcPct val="0"/>
        </a:spcAft>
        <a:buClr>
          <a:schemeClr val="tx1"/>
        </a:buClr>
        <a:buFont typeface="Wingdings" charset="2"/>
        <a:buChar char="§"/>
        <a:defRPr sz="1800" kern="1200">
          <a:solidFill>
            <a:schemeClr val="tx1"/>
          </a:solidFill>
          <a:latin typeface="+mn-lt"/>
          <a:ea typeface="+mn-ea"/>
          <a:cs typeface="+mn-cs"/>
        </a:defRPr>
      </a:lvl2pPr>
      <a:lvl3pPr marL="857250" indent="-171450" algn="l" rtl="0" eaLnBrk="0" fontAlgn="base" hangingPunct="0">
        <a:spcBef>
          <a:spcPct val="20000"/>
        </a:spcBef>
        <a:spcAft>
          <a:spcPct val="0"/>
        </a:spcAft>
        <a:buClr>
          <a:schemeClr val="tx1"/>
        </a:buClr>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4pPr>
      <a:lvl5pPr marL="15430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Isolation_(database_systems)" TargetMode="External"/><Relationship Id="rId4" Type="http://schemas.openxmlformats.org/officeDocument/2006/relationships/hyperlink" Target="https://en.wikipedia.org/wiki/Database_transaction" TargetMode="External"/><Relationship Id="rId1" Type="http://schemas.openxmlformats.org/officeDocument/2006/relationships/slideLayout" Target="../slideLayouts/slideLayout7.xml"/><Relationship Id="rId2" Type="http://schemas.openxmlformats.org/officeDocument/2006/relationships/hyperlink" Target="https://en.wikipedia.org/wiki/Schedule_(computer_science)"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1.emf"/><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Computing" TargetMode="External"/><Relationship Id="rId4" Type="http://schemas.openxmlformats.org/officeDocument/2006/relationships/hyperlink" Target="https://en.wikipedia.org/wiki/Concurrent_computing" TargetMode="External"/><Relationship Id="rId5" Type="http://schemas.openxmlformats.org/officeDocument/2006/relationships/hyperlink" Target="https://en.wikipedia.org/wiki/Process_(computing)" TargetMode="External"/><Relationship Id="rId6" Type="http://schemas.openxmlformats.org/officeDocument/2006/relationships/hyperlink" Target="https://en.wikipedia.org/wiki/Central_processing_unit" TargetMode="External"/><Relationship Id="rId7" Type="http://schemas.openxmlformats.org/officeDocument/2006/relationships/hyperlink" Target="https://en.wikipedia.org/wiki/Main_memory" TargetMode="External"/><Relationship Id="rId8" Type="http://schemas.openxmlformats.org/officeDocument/2006/relationships/hyperlink" Target="https://en.wikipedia.org/wiki/Context_switch" TargetMode="External"/><Relationship Id="rId1" Type="http://schemas.openxmlformats.org/officeDocument/2006/relationships/slideLayout" Target="../slideLayouts/slideLayout7.xml"/><Relationship Id="rId2" Type="http://schemas.openxmlformats.org/officeDocument/2006/relationships/image" Target="../media/image9.tiff"/></Relationships>
</file>

<file path=ppt/slides/_rels/slide17.xml.rels><?xml version="1.0" encoding="UTF-8" standalone="yes"?>
<Relationships xmlns="http://schemas.openxmlformats.org/package/2006/relationships"><Relationship Id="rId11" Type="http://schemas.openxmlformats.org/officeDocument/2006/relationships/hyperlink" Target="https://en.wikipedia.org/wiki/Thread-level_parallelism" TargetMode="External"/><Relationship Id="rId12" Type="http://schemas.openxmlformats.org/officeDocument/2006/relationships/image" Target="../media/image10.tiff"/><Relationship Id="rId1" Type="http://schemas.openxmlformats.org/officeDocument/2006/relationships/slideLayout" Target="../slideLayouts/slideLayout7.xml"/><Relationship Id="rId2" Type="http://schemas.openxmlformats.org/officeDocument/2006/relationships/hyperlink" Target="https://en.wikipedia.org/wiki/Computer_architecture" TargetMode="External"/><Relationship Id="rId3" Type="http://schemas.openxmlformats.org/officeDocument/2006/relationships/hyperlink" Target="https://en.wikipedia.org/wiki/Central_processing_unit" TargetMode="External"/><Relationship Id="rId4" Type="http://schemas.openxmlformats.org/officeDocument/2006/relationships/hyperlink" Target="https://en.wikipedia.org/wiki/Multi-core_processor" TargetMode="External"/><Relationship Id="rId5" Type="http://schemas.openxmlformats.org/officeDocument/2006/relationships/hyperlink" Target="https://en.wikipedia.org/wiki/Process_(computing)" TargetMode="External"/><Relationship Id="rId6" Type="http://schemas.openxmlformats.org/officeDocument/2006/relationships/hyperlink" Target="https://en.wikipedia.org/wiki/Thread_(computer_science)" TargetMode="External"/><Relationship Id="rId7" Type="http://schemas.openxmlformats.org/officeDocument/2006/relationships/hyperlink" Target="https://en.wikipedia.org/wiki/Operating_system" TargetMode="External"/><Relationship Id="rId8" Type="http://schemas.openxmlformats.org/officeDocument/2006/relationships/hyperlink" Target="https://en.wikipedia.org/wiki/Multiprocessing" TargetMode="External"/><Relationship Id="rId9" Type="http://schemas.openxmlformats.org/officeDocument/2006/relationships/hyperlink" Target="https://en.wikipedia.org/wiki/CPU_cache" TargetMode="External"/><Relationship Id="rId10" Type="http://schemas.openxmlformats.org/officeDocument/2006/relationships/hyperlink" Target="https://en.wikipedia.org/wiki/Translation_lookaside_buffer"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1" Type="http://schemas.openxmlformats.org/officeDocument/2006/relationships/slideLayout" Target="../slideLayouts/slideLayout7.xml"/><Relationship Id="rId2" Type="http://schemas.openxmlformats.org/officeDocument/2006/relationships/image" Target="../media/image11.tiff"/></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hyperlink" Target="https://en.wikipedia.org/wiki/Serializability" TargetMode="External"/><Relationship Id="rId4" Type="http://schemas.openxmlformats.org/officeDocument/2006/relationships/hyperlink" Target="https://en.wikipedia.org/wiki/Select_(SQL)" TargetMode="External"/><Relationship Id="rId5" Type="http://schemas.openxmlformats.org/officeDocument/2006/relationships/hyperlink" Target="https://en.wikipedia.org/wiki/Isolation_(database_systems)#Phantom_reads" TargetMode="External"/><Relationship Id="rId6" Type="http://schemas.openxmlformats.org/officeDocument/2006/relationships/hyperlink" Target="https://en.wikipedia.org/wiki/Isolation_(database_systems)#cite_note-3" TargetMode="External"/><Relationship Id="rId7" Type="http://schemas.openxmlformats.org/officeDocument/2006/relationships/hyperlink" Target="https://en.wikipedia.org/wiki/Isolation_(database_systems)#cite_note-4" TargetMode="External"/><Relationship Id="rId8" Type="http://schemas.openxmlformats.org/officeDocument/2006/relationships/hyperlink" Target="https://en.wikipedia.org/wiki/Isolation_(database_systems)#Non-repeatable_reads" TargetMode="External"/><Relationship Id="rId9" Type="http://schemas.openxmlformats.org/officeDocument/2006/relationships/hyperlink" Target="https://en.wikipedia.org/wiki/Isolation_(database_systems)#Dirty_reads" TargetMode="External"/><Relationship Id="rId1" Type="http://schemas.openxmlformats.org/officeDocument/2006/relationships/slideLayout" Target="../slideLayouts/slideLayout7.xml"/><Relationship Id="rId2" Type="http://schemas.openxmlformats.org/officeDocument/2006/relationships/hyperlink" Target="https://en.wikipedia.org/wiki/Concurrency_contro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en.wikipedia.org/wiki/Relational_database_management_systems" TargetMode="External"/><Relationship Id="rId4" Type="http://schemas.openxmlformats.org/officeDocument/2006/relationships/hyperlink" Target="https://en.wikipedia.org/wiki/Software_transactional_memory" TargetMode="External"/><Relationship Id="rId5" Type="http://schemas.openxmlformats.org/officeDocument/2006/relationships/hyperlink" Target="https://en.wikipedia.org/wiki/Block_contention" TargetMode="External"/><Relationship Id="rId1" Type="http://schemas.openxmlformats.org/officeDocument/2006/relationships/slideLayout" Target="../slideLayouts/slideLayout7.xml"/><Relationship Id="rId2" Type="http://schemas.openxmlformats.org/officeDocument/2006/relationships/hyperlink" Target="https://en.wikipedia.org/wiki/Concurrency_contro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1.emf"/><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en.wikipedia.org/wiki/Representational_state_transfer"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en.wikipedia.org/wiki/Session_(computer_science"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en.wikipedia.org/wiki/Session_(computer_science"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 Id="rId3"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 Id="rId3"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tiff"/><Relationship Id="rId3" Type="http://schemas.openxmlformats.org/officeDocument/2006/relationships/image" Target="../media/image32.tiff"/></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tiff"/><Relationship Id="rId3" Type="http://schemas.openxmlformats.org/officeDocument/2006/relationships/image" Target="../media/image35.tiff"/></Relationships>
</file>

<file path=ppt/slides/_rels/slide43.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44.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1.emf"/><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45.xml.rels><?xml version="1.0" encoding="UTF-8" standalone="yes"?>
<Relationships xmlns="http://schemas.openxmlformats.org/package/2006/relationships"><Relationship Id="rId9" Type="http://schemas.openxmlformats.org/officeDocument/2006/relationships/hyperlink" Target="https://en.wikipedia.org/wiki/Facebook" TargetMode="External"/><Relationship Id="rId20" Type="http://schemas.openxmlformats.org/officeDocument/2006/relationships/hyperlink" Target="https://en.wikipedia.org/wiki/NoSQL#cite_note-8" TargetMode="External"/><Relationship Id="rId21" Type="http://schemas.openxmlformats.org/officeDocument/2006/relationships/hyperlink" Target="https://en.wikipedia.org/wiki/Horizontal_scaling#Horizontal_and_vertical_scaling" TargetMode="External"/><Relationship Id="rId22" Type="http://schemas.openxmlformats.org/officeDocument/2006/relationships/hyperlink" Target="https://en.wikipedia.org/wiki/Cluster_computing" TargetMode="External"/><Relationship Id="rId23" Type="http://schemas.openxmlformats.org/officeDocument/2006/relationships/hyperlink" Target="https://en.wikipedia.org/wiki/NoSQL#cite_note-9" TargetMode="External"/><Relationship Id="rId10" Type="http://schemas.openxmlformats.org/officeDocument/2006/relationships/hyperlink" Target="https://en.wikipedia.org/wiki/Google" TargetMode="External"/><Relationship Id="rId11" Type="http://schemas.openxmlformats.org/officeDocument/2006/relationships/hyperlink" Target="https://en.wikipedia.org/wiki/Amazon.com" TargetMode="External"/><Relationship Id="rId12" Type="http://schemas.openxmlformats.org/officeDocument/2006/relationships/hyperlink" Target="https://en.wikipedia.org/wiki/NoSQL#cite_note-3" TargetMode="External"/><Relationship Id="rId13" Type="http://schemas.openxmlformats.org/officeDocument/2006/relationships/hyperlink" Target="https://en.wikipedia.org/wiki/NoSQL#cite_note-4" TargetMode="External"/><Relationship Id="rId14" Type="http://schemas.openxmlformats.org/officeDocument/2006/relationships/hyperlink" Target="https://en.wikipedia.org/wiki/NoSQL#cite_note-5" TargetMode="External"/><Relationship Id="rId15" Type="http://schemas.openxmlformats.org/officeDocument/2006/relationships/hyperlink" Target="https://en.wikipedia.org/wiki/Big_data" TargetMode="External"/><Relationship Id="rId16" Type="http://schemas.openxmlformats.org/officeDocument/2006/relationships/hyperlink" Target="https://en.wikipedia.org/wiki/Real-time_web" TargetMode="External"/><Relationship Id="rId17" Type="http://schemas.openxmlformats.org/officeDocument/2006/relationships/hyperlink" Target="https://en.wikipedia.org/wiki/NoSQL#cite_note-6" TargetMode="External"/><Relationship Id="rId18" Type="http://schemas.openxmlformats.org/officeDocument/2006/relationships/hyperlink" Target="https://en.wikipedia.org/wiki/SQL" TargetMode="External"/><Relationship Id="rId19" Type="http://schemas.openxmlformats.org/officeDocument/2006/relationships/hyperlink" Target="https://en.wikipedia.org/wiki/NoSQL#cite_note-7" TargetMode="External"/><Relationship Id="rId1" Type="http://schemas.openxmlformats.org/officeDocument/2006/relationships/slideLayout" Target="../slideLayouts/slideLayout7.xml"/><Relationship Id="rId2" Type="http://schemas.openxmlformats.org/officeDocument/2006/relationships/hyperlink" Target="https://en.wikipedia.org/wiki/NoSQL#cite_note-1" TargetMode="External"/><Relationship Id="rId3" Type="http://schemas.openxmlformats.org/officeDocument/2006/relationships/hyperlink" Target="https://en.wikipedia.org/wiki/Database" TargetMode="External"/><Relationship Id="rId4" Type="http://schemas.openxmlformats.org/officeDocument/2006/relationships/hyperlink" Target="https://en.wikipedia.org/wiki/Computer_data_storage" TargetMode="External"/><Relationship Id="rId5" Type="http://schemas.openxmlformats.org/officeDocument/2006/relationships/hyperlink" Target="https://en.wikipedia.org/wiki/Data_retrieval" TargetMode="External"/><Relationship Id="rId6" Type="http://schemas.openxmlformats.org/officeDocument/2006/relationships/hyperlink" Target="https://en.wikipedia.org/wiki/Relational_database" TargetMode="External"/><Relationship Id="rId7" Type="http://schemas.openxmlformats.org/officeDocument/2006/relationships/hyperlink" Target="https://en.wikipedia.org/wiki/NoSQL#cite_note-leavitt-2" TargetMode="External"/><Relationship Id="rId8" Type="http://schemas.openxmlformats.org/officeDocument/2006/relationships/hyperlink" Target="https://en.wikipedia.org/wiki/Web_2.0" TargetMode="External"/></Relationships>
</file>

<file path=ppt/slides/_rels/slide46.xml.rels><?xml version="1.0" encoding="UTF-8" standalone="yes"?>
<Relationships xmlns="http://schemas.openxmlformats.org/package/2006/relationships"><Relationship Id="rId11" Type="http://schemas.openxmlformats.org/officeDocument/2006/relationships/hyperlink" Target="https://en.wikipedia.org/wiki/Distributed_transaction_processing" TargetMode="External"/><Relationship Id="rId12" Type="http://schemas.openxmlformats.org/officeDocument/2006/relationships/hyperlink" Target="https://en.wikipedia.org/wiki/NoSQL#cite_note-14" TargetMode="External"/><Relationship Id="rId1" Type="http://schemas.openxmlformats.org/officeDocument/2006/relationships/slideLayout" Target="../slideLayouts/slideLayout7.xml"/><Relationship Id="rId2" Type="http://schemas.openxmlformats.org/officeDocument/2006/relationships/hyperlink" Target="https://en.wikipedia.org/wiki/Consistency_(database_systems)" TargetMode="External"/><Relationship Id="rId3" Type="http://schemas.openxmlformats.org/officeDocument/2006/relationships/hyperlink" Target="https://en.wikipedia.org/wiki/CAP_theorem" TargetMode="External"/><Relationship Id="rId4" Type="http://schemas.openxmlformats.org/officeDocument/2006/relationships/hyperlink" Target="https://en.wikipedia.org/wiki/NoSQL#cite_note-10" TargetMode="External"/><Relationship Id="rId5" Type="http://schemas.openxmlformats.org/officeDocument/2006/relationships/hyperlink" Target="https://en.wikipedia.org/wiki/ACID" TargetMode="External"/><Relationship Id="rId6" Type="http://schemas.openxmlformats.org/officeDocument/2006/relationships/hyperlink" Target="https://en.wikipedia.org/wiki/NoSQL#cite_note-11" TargetMode="External"/><Relationship Id="rId7" Type="http://schemas.openxmlformats.org/officeDocument/2006/relationships/hyperlink" Target="https://en.wikipedia.org/wiki/Data_loss" TargetMode="External"/><Relationship Id="rId8" Type="http://schemas.openxmlformats.org/officeDocument/2006/relationships/hyperlink" Target="https://en.wikipedia.org/wiki/NoSQL#cite_note-12" TargetMode="External"/><Relationship Id="rId9" Type="http://schemas.openxmlformats.org/officeDocument/2006/relationships/hyperlink" Target="https://en.wikipedia.org/wiki/Write-ahead_logging" TargetMode="External"/><Relationship Id="rId10" Type="http://schemas.openxmlformats.org/officeDocument/2006/relationships/hyperlink" Target="https://en.wikipedia.org/wiki/NoSQL#cite_note-13"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1.emf"/><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1.emf"/><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tiff"/></Relationships>
</file>

<file path=ppt/slides/_rels/slide54.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1.emf"/><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tiff"/></Relationships>
</file>

<file path=ppt/slides/_rels/slide56.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1.emf"/><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s>
</file>

<file path=ppt/slides/_rels/slide6.xml.rels><?xml version="1.0" encoding="UTF-8" standalone="yes"?>
<Relationships xmlns="http://schemas.openxmlformats.org/package/2006/relationships"><Relationship Id="rId11" Type="http://schemas.openxmlformats.org/officeDocument/2006/relationships/hyperlink" Target="https://en.wikipedia.org/wiki/Distributed_computing" TargetMode="External"/><Relationship Id="rId12" Type="http://schemas.openxmlformats.org/officeDocument/2006/relationships/hyperlink" Target="https://en.wikipedia.org/wiki/Schedule_(computer_science)" TargetMode="External"/><Relationship Id="rId13" Type="http://schemas.openxmlformats.org/officeDocument/2006/relationships/hyperlink" Target="https://en.wikipedia.org/wiki/Isolation_(computer_science)" TargetMode="External"/><Relationship Id="rId1" Type="http://schemas.openxmlformats.org/officeDocument/2006/relationships/slideLayout" Target="../slideLayouts/slideLayout7.xml"/><Relationship Id="rId2" Type="http://schemas.openxmlformats.org/officeDocument/2006/relationships/hyperlink" Target="https://en.wikipedia.org/wiki/Concurrency_control" TargetMode="External"/><Relationship Id="rId3" Type="http://schemas.openxmlformats.org/officeDocument/2006/relationships/hyperlink" Target="https://en.wikipedia.org/wiki/Database" TargetMode="External"/><Relationship Id="rId4" Type="http://schemas.openxmlformats.org/officeDocument/2006/relationships/hyperlink" Target="https://en.wikipedia.org/wiki/Serializability#cite_note-Bernstein87-1" TargetMode="External"/><Relationship Id="rId5" Type="http://schemas.openxmlformats.org/officeDocument/2006/relationships/hyperlink" Target="https://en.wikipedia.org/wiki/Serializability#cite_note-Weikum01-2" TargetMode="External"/><Relationship Id="rId6" Type="http://schemas.openxmlformats.org/officeDocument/2006/relationships/hyperlink" Target="https://en.wikipedia.org/wiki/Transaction_processing" TargetMode="External"/><Relationship Id="rId7" Type="http://schemas.openxmlformats.org/officeDocument/2006/relationships/hyperlink" Target="https://en.wikipedia.org/wiki/Database_transaction" TargetMode="External"/><Relationship Id="rId8" Type="http://schemas.openxmlformats.org/officeDocument/2006/relationships/hyperlink" Target="https://en.wikipedia.org/wiki/Transactional_memory" TargetMode="External"/><Relationship Id="rId9" Type="http://schemas.openxmlformats.org/officeDocument/2006/relationships/hyperlink" Target="https://en.wikipedia.org/wiki/Serializability#cite_note-Herlihy1993-3" TargetMode="External"/><Relationship Id="rId10" Type="http://schemas.openxmlformats.org/officeDocument/2006/relationships/hyperlink" Target="https://en.wikipedia.org/wiki/Software_transactional_memory"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72.xml.rels><?xml version="1.0" encoding="UTF-8" standalone="yes"?>
<Relationships xmlns="http://schemas.openxmlformats.org/package/2006/relationships"><Relationship Id="rId3" Type="http://schemas.openxmlformats.org/officeDocument/2006/relationships/image" Target="../media/image59.tiff"/><Relationship Id="rId4" Type="http://schemas.openxmlformats.org/officeDocument/2006/relationships/image" Target="../media/image60.tiff"/><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1" descr="16x9_BG-0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85750"/>
            <a:ext cx="9144000"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638300"/>
            <a:ext cx="9144000"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smtClean="0">
                <a:solidFill>
                  <a:schemeClr val="bg1"/>
                </a:solidFill>
              </a:rPr>
              <a:t>COMS W4111 - Introduction to Databases</a:t>
            </a:r>
            <a:endParaRPr lang="en-US" altLang="en-US" i="1" dirty="0">
              <a:solidFill>
                <a:schemeClr val="bg1"/>
              </a:solidFill>
            </a:endParaRPr>
          </a:p>
          <a:p>
            <a:pPr algn="ctr"/>
            <a:r>
              <a:rPr lang="en-US" altLang="en-US" i="1" dirty="0" smtClean="0">
                <a:solidFill>
                  <a:schemeClr val="bg1"/>
                </a:solidFill>
              </a:rPr>
              <a:t>DBMS Architecture and Implementation: </a:t>
            </a:r>
            <a:r>
              <a:rPr lang="en-US" altLang="en-US" i="1" dirty="0" smtClean="0">
                <a:solidFill>
                  <a:schemeClr val="bg1"/>
                </a:solidFill>
              </a:rPr>
              <a:t>Transactions (Cont.), Recovery, NoSQL Databases</a:t>
            </a:r>
            <a:endParaRPr lang="en-US" altLang="en-US" i="1" dirty="0">
              <a:solidFill>
                <a:schemeClr val="bg1"/>
              </a:solidFill>
            </a:endParaRPr>
          </a:p>
          <a:p>
            <a:pPr algn="ctr"/>
            <a:endParaRPr lang="en-US" altLang="en-US" i="1" dirty="0">
              <a:solidFill>
                <a:schemeClr val="bg1"/>
              </a:solidFill>
            </a:endParaRPr>
          </a:p>
          <a:p>
            <a:pPr algn="ctr"/>
            <a:r>
              <a:rPr lang="en-US" altLang="en-US" i="1" dirty="0" smtClean="0">
                <a:solidFill>
                  <a:schemeClr val="bg1"/>
                </a:solidFill>
              </a:rPr>
              <a:t>Donald F. Ferguson (</a:t>
            </a:r>
            <a:r>
              <a:rPr lang="en-US" altLang="en-US" i="1" dirty="0" err="1" smtClean="0">
                <a:solidFill>
                  <a:schemeClr val="bg1"/>
                </a:solidFill>
              </a:rPr>
              <a:t>dff@cs.columbia.edu</a:t>
            </a:r>
            <a:r>
              <a:rPr lang="en-US" altLang="en-US" i="1" dirty="0" smtClean="0">
                <a:solidFill>
                  <a:schemeClr val="bg1"/>
                </a:solidFill>
              </a:rPr>
              <a:t>)</a:t>
            </a:r>
            <a:endParaRPr lang="en-US" altLang="en-US" i="1" dirty="0">
              <a:solidFill>
                <a:schemeClr val="bg1"/>
              </a:solidFill>
            </a:endParaRPr>
          </a:p>
        </p:txBody>
      </p:sp>
      <p:sp>
        <p:nvSpPr>
          <p:cNvPr id="3077" name="TextBox 10"/>
          <p:cNvSpPr txBox="1">
            <a:spLocks noChangeArrowheads="1"/>
          </p:cNvSpPr>
          <p:nvPr/>
        </p:nvSpPr>
        <p:spPr bwMode="auto">
          <a:xfrm>
            <a:off x="0" y="4695825"/>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lnSpc>
                <a:spcPts val="2400"/>
              </a:lnSpc>
            </a:pPr>
            <a:r>
              <a:rPr lang="en-US" altLang="en-US" sz="1200" i="1" dirty="0" smtClean="0">
                <a:solidFill>
                  <a:schemeClr val="bg1"/>
                </a:solidFill>
              </a:rPr>
              <a:t>Lecture </a:t>
            </a:r>
            <a:r>
              <a:rPr lang="en-US" altLang="en-US" sz="1200" i="1" dirty="0" smtClean="0">
                <a:solidFill>
                  <a:schemeClr val="bg1"/>
                </a:solidFill>
              </a:rPr>
              <a:t>12: Transactions</a:t>
            </a:r>
            <a:r>
              <a:rPr lang="en-US" altLang="en-US" sz="1200" i="1" dirty="0" smtClean="0">
                <a:solidFill>
                  <a:schemeClr val="bg1"/>
                </a:solidFill>
              </a:rPr>
              <a:t>, Recovery, </a:t>
            </a:r>
            <a:r>
              <a:rPr lang="en-US" altLang="en-US" sz="1200" i="1" dirty="0" smtClean="0">
                <a:solidFill>
                  <a:schemeClr val="bg1"/>
                </a:solidFill>
              </a:rPr>
              <a:t>No SQL</a:t>
            </a:r>
            <a:endParaRPr lang="en-US" altLang="en-US" sz="1200" i="1"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noFill/>
          <a:ln/>
        </p:spPr>
        <p:txBody>
          <a:bodyPr/>
          <a:lstStyle/>
          <a:p>
            <a:r>
              <a:rPr lang="en-US" altLang="en-US"/>
              <a:t>Scheduling Transactions</a:t>
            </a:r>
          </a:p>
        </p:txBody>
      </p:sp>
      <p:sp>
        <p:nvSpPr>
          <p:cNvPr id="15363" name="Rectangle 3"/>
          <p:cNvSpPr>
            <a:spLocks noGrp="1" noChangeArrowheads="1"/>
          </p:cNvSpPr>
          <p:nvPr>
            <p:ph type="body" idx="1"/>
          </p:nvPr>
        </p:nvSpPr>
        <p:spPr>
          <a:xfrm>
            <a:off x="1143000" y="1257300"/>
            <a:ext cx="6800850" cy="3600450"/>
          </a:xfrm>
          <a:noFill/>
          <a:ln/>
        </p:spPr>
        <p:txBody>
          <a:bodyPr/>
          <a:lstStyle/>
          <a:p>
            <a:r>
              <a:rPr lang="en-US" altLang="en-US" i="1" u="sng">
                <a:solidFill>
                  <a:schemeClr val="accent2"/>
                </a:solidFill>
              </a:rPr>
              <a:t>Serial schedule:</a:t>
            </a:r>
            <a:r>
              <a:rPr lang="en-US" altLang="en-US"/>
              <a:t> Schedule that does not interleave the actions of different transactions.</a:t>
            </a:r>
          </a:p>
          <a:p>
            <a:r>
              <a:rPr lang="en-US" altLang="en-US" i="1" u="sng">
                <a:solidFill>
                  <a:schemeClr val="accent2"/>
                </a:solidFill>
              </a:rPr>
              <a:t>Equivalent schedules</a:t>
            </a:r>
            <a:r>
              <a:rPr lang="en-US" altLang="en-US" u="sng">
                <a:solidFill>
                  <a:schemeClr val="accent2"/>
                </a:solidFill>
              </a:rPr>
              <a:t>:</a:t>
            </a:r>
            <a:r>
              <a:rPr lang="en-US" altLang="en-US">
                <a:solidFill>
                  <a:schemeClr val="accent2"/>
                </a:solidFill>
              </a:rPr>
              <a:t>  </a:t>
            </a:r>
            <a:r>
              <a:rPr lang="en-US" altLang="en-US"/>
              <a:t>For any database state, the effect (on the set of objects in the database) of executing the first schedule is identical to the effect of executing the second schedule.</a:t>
            </a:r>
          </a:p>
          <a:p>
            <a:r>
              <a:rPr lang="en-US" altLang="en-US" i="1" u="sng">
                <a:solidFill>
                  <a:schemeClr val="accent2"/>
                </a:solidFill>
              </a:rPr>
              <a:t>Serializable schedule</a:t>
            </a:r>
            <a:r>
              <a:rPr lang="en-US" altLang="en-US">
                <a:solidFill>
                  <a:schemeClr val="accent2"/>
                </a:solidFill>
              </a:rPr>
              <a:t>:  </a:t>
            </a:r>
            <a:r>
              <a:rPr lang="en-US" altLang="en-US"/>
              <a:t>A schedule that is equivalent to some serial execution of the transactions.</a:t>
            </a:r>
          </a:p>
          <a:p>
            <a:pPr>
              <a:buFont typeface="Wingdings" charset="2"/>
              <a:buNone/>
            </a:pPr>
            <a:r>
              <a:rPr lang="en-US" altLang="en-US"/>
              <a:t>(Note: If each transaction preserves consistency, every serializable schedule preserves consistency. )</a:t>
            </a:r>
          </a:p>
          <a:p>
            <a:pPr>
              <a:buFont typeface="Wingdings" charset="2"/>
              <a:buNone/>
            </a:pPr>
            <a:endParaRPr lang="en-US" altLang="en-US"/>
          </a:p>
        </p:txBody>
      </p:sp>
    </p:spTree>
    <p:extLst>
      <p:ext uri="{BB962C8B-B14F-4D97-AF65-F5344CB8AC3E}">
        <p14:creationId xmlns:p14="http://schemas.microsoft.com/office/powerpoint/2010/main" val="65564991"/>
      </p:ext>
    </p:extLst>
  </p:cSld>
  <p:clrMapOvr>
    <a:masterClrMapping/>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485900" y="314325"/>
            <a:ext cx="6115050" cy="828675"/>
          </a:xfrm>
          <a:noFill/>
          <a:ln/>
        </p:spPr>
        <p:txBody>
          <a:bodyPr/>
          <a:lstStyle/>
          <a:p>
            <a:r>
              <a:rPr lang="en-US" altLang="en-US"/>
              <a:t>Anomalies with Interleaved Execution</a:t>
            </a:r>
          </a:p>
        </p:txBody>
      </p:sp>
      <p:sp>
        <p:nvSpPr>
          <p:cNvPr id="17411" name="Rectangle 3"/>
          <p:cNvSpPr>
            <a:spLocks noGrp="1" noChangeArrowheads="1"/>
          </p:cNvSpPr>
          <p:nvPr>
            <p:ph type="body" idx="1"/>
          </p:nvPr>
        </p:nvSpPr>
        <p:spPr>
          <a:noFill/>
          <a:ln/>
        </p:spPr>
        <p:txBody>
          <a:bodyPr/>
          <a:lstStyle/>
          <a:p>
            <a:r>
              <a:rPr lang="en-US" altLang="en-US"/>
              <a:t>Reading Uncommitted Data (WR Conflicts, “dirty reads”):</a:t>
            </a:r>
            <a:br>
              <a:rPr lang="en-US" altLang="en-US"/>
            </a:br>
            <a:r>
              <a:rPr lang="en-US" altLang="en-US"/>
              <a:t/>
            </a:r>
            <a:br>
              <a:rPr lang="en-US" altLang="en-US"/>
            </a:br>
            <a:endParaRPr lang="en-US" altLang="en-US"/>
          </a:p>
          <a:p>
            <a:pPr>
              <a:buFont typeface="Wingdings" charset="2"/>
              <a:buNone/>
            </a:pPr>
            <a:endParaRPr lang="en-US" altLang="en-US"/>
          </a:p>
          <a:p>
            <a:r>
              <a:rPr lang="en-US" altLang="en-US"/>
              <a:t>Unrepeatable Reads (RW Conflicts):</a:t>
            </a:r>
          </a:p>
          <a:p>
            <a:endParaRPr lang="en-US" altLang="en-US"/>
          </a:p>
        </p:txBody>
      </p:sp>
      <p:sp>
        <p:nvSpPr>
          <p:cNvPr id="17412" name="Rectangle 4"/>
          <p:cNvSpPr>
            <a:spLocks noChangeArrowheads="1"/>
          </p:cNvSpPr>
          <p:nvPr/>
        </p:nvSpPr>
        <p:spPr bwMode="auto">
          <a:xfrm>
            <a:off x="1488281" y="2345531"/>
            <a:ext cx="6024563" cy="6191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7866" tIns="33338" rIns="67866" bIns="33338">
            <a:spAutoFit/>
          </a:bodyPr>
          <a:lstStyle/>
          <a:p>
            <a:r>
              <a:rPr lang="en-US" altLang="en-US">
                <a:latin typeface="Book Antiqua" charset="0"/>
              </a:rPr>
              <a:t>T1: 	R(A), W(A),   	               R(B), W(B), Abort</a:t>
            </a:r>
          </a:p>
          <a:p>
            <a:r>
              <a:rPr lang="en-US" altLang="en-US">
                <a:latin typeface="Book Antiqua" charset="0"/>
              </a:rPr>
              <a:t>T2:			R(A), W(A), C</a:t>
            </a:r>
          </a:p>
        </p:txBody>
      </p:sp>
      <p:sp>
        <p:nvSpPr>
          <p:cNvPr id="17413" name="Rectangle 5"/>
          <p:cNvSpPr>
            <a:spLocks noChangeArrowheads="1"/>
          </p:cNvSpPr>
          <p:nvPr/>
        </p:nvSpPr>
        <p:spPr bwMode="auto">
          <a:xfrm>
            <a:off x="1488281" y="3774281"/>
            <a:ext cx="6024563" cy="6191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7866" tIns="33338" rIns="67866" bIns="33338">
            <a:spAutoFit/>
          </a:bodyPr>
          <a:lstStyle/>
          <a:p>
            <a:r>
              <a:rPr lang="en-US" altLang="en-US">
                <a:latin typeface="Book Antiqua" charset="0"/>
              </a:rPr>
              <a:t>T1:	R(A),  		     	   R(A), W(A), C</a:t>
            </a:r>
          </a:p>
          <a:p>
            <a:r>
              <a:rPr lang="en-US" altLang="en-US">
                <a:latin typeface="Book Antiqua" charset="0"/>
              </a:rPr>
              <a:t>T2:		R(A), W(A), C</a:t>
            </a:r>
          </a:p>
        </p:txBody>
      </p:sp>
    </p:spTree>
    <p:extLst>
      <p:ext uri="{BB962C8B-B14F-4D97-AF65-F5344CB8AC3E}">
        <p14:creationId xmlns:p14="http://schemas.microsoft.com/office/powerpoint/2010/main" val="1657234101"/>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noFill/>
          <a:ln/>
        </p:spPr>
        <p:txBody>
          <a:bodyPr/>
          <a:lstStyle/>
          <a:p>
            <a:r>
              <a:rPr lang="en-US" altLang="en-US"/>
              <a:t>Anomalies (Continued)</a:t>
            </a:r>
          </a:p>
        </p:txBody>
      </p:sp>
      <p:sp>
        <p:nvSpPr>
          <p:cNvPr id="19459" name="Rectangle 3"/>
          <p:cNvSpPr>
            <a:spLocks noGrp="1" noChangeArrowheads="1"/>
          </p:cNvSpPr>
          <p:nvPr>
            <p:ph type="body" idx="1"/>
          </p:nvPr>
        </p:nvSpPr>
        <p:spPr>
          <a:noFill/>
          <a:ln/>
        </p:spPr>
        <p:txBody>
          <a:bodyPr/>
          <a:lstStyle/>
          <a:p>
            <a:r>
              <a:rPr lang="en-US" altLang="en-US"/>
              <a:t>Overwriting Uncommitted Data (WW Conflicts):</a:t>
            </a:r>
          </a:p>
          <a:p>
            <a:endParaRPr lang="en-US" altLang="en-US"/>
          </a:p>
        </p:txBody>
      </p:sp>
      <p:sp>
        <p:nvSpPr>
          <p:cNvPr id="19460" name="Rectangle 4"/>
          <p:cNvSpPr>
            <a:spLocks noChangeArrowheads="1"/>
          </p:cNvSpPr>
          <p:nvPr/>
        </p:nvSpPr>
        <p:spPr bwMode="auto">
          <a:xfrm>
            <a:off x="1488281" y="2345531"/>
            <a:ext cx="6024563" cy="6191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7866" tIns="33338" rIns="67866" bIns="33338">
            <a:spAutoFit/>
          </a:bodyPr>
          <a:lstStyle/>
          <a:p>
            <a:r>
              <a:rPr lang="en-US" altLang="en-US">
                <a:latin typeface="Book Antiqua" charset="0"/>
              </a:rPr>
              <a:t>T1:	W(A),  		    W(B), C</a:t>
            </a:r>
          </a:p>
          <a:p>
            <a:r>
              <a:rPr lang="en-US" altLang="en-US">
                <a:latin typeface="Book Antiqua" charset="0"/>
              </a:rPr>
              <a:t>T2:		W(A), W(B), C</a:t>
            </a:r>
          </a:p>
        </p:txBody>
      </p:sp>
    </p:spTree>
    <p:extLst>
      <p:ext uri="{BB962C8B-B14F-4D97-AF65-F5344CB8AC3E}">
        <p14:creationId xmlns:p14="http://schemas.microsoft.com/office/powerpoint/2010/main" val="173878673"/>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Serializability</a:t>
            </a:r>
            <a:r>
              <a:rPr lang="en-US" dirty="0"/>
              <a:t> </a:t>
            </a:r>
            <a:r>
              <a:rPr lang="en-US" dirty="0" smtClean="0"/>
              <a:t>(</a:t>
            </a:r>
            <a:r>
              <a:rPr lang="en-US" sz="2000" dirty="0" err="1" smtClean="0"/>
              <a:t>en.wikipedia.org</a:t>
            </a:r>
            <a:r>
              <a:rPr lang="en-US" sz="2000" dirty="0" smtClean="0"/>
              <a:t>/wiki/</a:t>
            </a:r>
            <a:r>
              <a:rPr lang="en-US" sz="2000" dirty="0" err="1" smtClean="0"/>
              <a:t>Serializability</a:t>
            </a:r>
            <a:r>
              <a:rPr lang="en-US" sz="2000" dirty="0" smtClean="0"/>
              <a:t>)</a:t>
            </a:r>
            <a:endParaRPr lang="en-US" sz="2000" dirty="0"/>
          </a:p>
        </p:txBody>
      </p:sp>
      <p:sp>
        <p:nvSpPr>
          <p:cNvPr id="3" name="Content Placeholder 2"/>
          <p:cNvSpPr>
            <a:spLocks noGrp="1"/>
          </p:cNvSpPr>
          <p:nvPr>
            <p:ph sz="half" idx="1"/>
          </p:nvPr>
        </p:nvSpPr>
        <p:spPr>
          <a:xfrm>
            <a:off x="228600" y="666750"/>
            <a:ext cx="8495740" cy="3962400"/>
          </a:xfrm>
        </p:spPr>
        <p:txBody>
          <a:bodyPr>
            <a:normAutofit fontScale="85000" lnSpcReduction="10000"/>
          </a:bodyPr>
          <a:lstStyle/>
          <a:p>
            <a:pPr>
              <a:lnSpc>
                <a:spcPct val="120000"/>
              </a:lnSpc>
              <a:spcBef>
                <a:spcPts val="0"/>
              </a:spcBef>
              <a:spcAft>
                <a:spcPts val="200"/>
              </a:spcAft>
            </a:pPr>
            <a:r>
              <a:rPr lang="en-US" b="1" dirty="0" err="1" smtClean="0"/>
              <a:t>Serializability</a:t>
            </a:r>
            <a:r>
              <a:rPr lang="en-US" dirty="0"/>
              <a:t> is used to keep the data in the data item in a consistent state. </a:t>
            </a:r>
            <a:r>
              <a:rPr lang="en-US" dirty="0" err="1"/>
              <a:t>Serializability</a:t>
            </a:r>
            <a:r>
              <a:rPr lang="en-US" dirty="0"/>
              <a:t> is a property of a transaction </a:t>
            </a:r>
            <a:r>
              <a:rPr lang="en-US" dirty="0">
                <a:hlinkClick r:id="rId2" tooltip="Schedule (computer science)"/>
              </a:rPr>
              <a:t>schedule</a:t>
            </a:r>
            <a:r>
              <a:rPr lang="en-US" dirty="0"/>
              <a:t> (history). It relates to the </a:t>
            </a:r>
            <a:r>
              <a:rPr lang="en-US" i="1" dirty="0">
                <a:hlinkClick r:id="rId3" tooltip="Isolation (database systems)"/>
              </a:rPr>
              <a:t>isolation</a:t>
            </a:r>
            <a:r>
              <a:rPr lang="en-US" dirty="0"/>
              <a:t> property of a </a:t>
            </a:r>
            <a:r>
              <a:rPr lang="en-US" dirty="0">
                <a:hlinkClick r:id="rId4" tooltip="Database transaction"/>
              </a:rPr>
              <a:t>database transaction</a:t>
            </a:r>
            <a:r>
              <a:rPr lang="en-US" dirty="0"/>
              <a:t>.</a:t>
            </a:r>
          </a:p>
          <a:p>
            <a:pPr>
              <a:lnSpc>
                <a:spcPct val="120000"/>
              </a:lnSpc>
              <a:spcBef>
                <a:spcPts val="0"/>
              </a:spcBef>
              <a:spcAft>
                <a:spcPts val="200"/>
              </a:spcAft>
            </a:pPr>
            <a:r>
              <a:rPr lang="en-US" b="1" dirty="0" err="1"/>
              <a:t>Serializability</a:t>
            </a:r>
            <a:r>
              <a:rPr lang="en-US" dirty="0"/>
              <a:t> of a schedule means equivalence (in the outcome, the database state, data values) to a </a:t>
            </a:r>
            <a:r>
              <a:rPr lang="en-US" i="1" dirty="0"/>
              <a:t>serial schedule</a:t>
            </a:r>
            <a:r>
              <a:rPr lang="en-US" dirty="0"/>
              <a:t> (i.e., sequential with no transaction overlap in time) with the same transactions. It is the major criterion for the correctness of concurrent transactions' schedule, and thus supported in all general purpose database </a:t>
            </a:r>
            <a:r>
              <a:rPr lang="en-US" dirty="0" smtClean="0"/>
              <a:t>systems.</a:t>
            </a:r>
          </a:p>
          <a:p>
            <a:pPr>
              <a:lnSpc>
                <a:spcPct val="120000"/>
              </a:lnSpc>
              <a:spcBef>
                <a:spcPts val="0"/>
              </a:spcBef>
              <a:spcAft>
                <a:spcPts val="200"/>
              </a:spcAft>
            </a:pPr>
            <a:r>
              <a:rPr lang="en-US" b="1" dirty="0" smtClean="0"/>
              <a:t>The </a:t>
            </a:r>
            <a:r>
              <a:rPr lang="en-US" b="1" dirty="0"/>
              <a:t>rationale behind </a:t>
            </a:r>
            <a:r>
              <a:rPr lang="en-US" b="1" dirty="0" err="1"/>
              <a:t>serializability</a:t>
            </a:r>
            <a:r>
              <a:rPr lang="en-US" dirty="0"/>
              <a:t> is the following</a:t>
            </a:r>
            <a:r>
              <a:rPr lang="en-US" dirty="0" smtClean="0"/>
              <a:t>:</a:t>
            </a:r>
          </a:p>
          <a:p>
            <a:pPr lvl="1">
              <a:lnSpc>
                <a:spcPct val="120000"/>
              </a:lnSpc>
              <a:spcBef>
                <a:spcPts val="0"/>
              </a:spcBef>
              <a:spcAft>
                <a:spcPts val="200"/>
              </a:spcAft>
            </a:pPr>
            <a:r>
              <a:rPr lang="en-US" dirty="0" smtClean="0"/>
              <a:t>If </a:t>
            </a:r>
            <a:r>
              <a:rPr lang="en-US" dirty="0"/>
              <a:t>each transaction is correct by itself, i.e., meets certain integrity conditions, </a:t>
            </a:r>
            <a:endParaRPr lang="en-US" dirty="0" smtClean="0"/>
          </a:p>
          <a:p>
            <a:pPr lvl="1">
              <a:lnSpc>
                <a:spcPct val="120000"/>
              </a:lnSpc>
              <a:spcBef>
                <a:spcPts val="0"/>
              </a:spcBef>
              <a:spcAft>
                <a:spcPts val="200"/>
              </a:spcAft>
            </a:pPr>
            <a:r>
              <a:rPr lang="en-US" dirty="0" smtClean="0"/>
              <a:t>then </a:t>
            </a:r>
            <a:r>
              <a:rPr lang="en-US" dirty="0"/>
              <a:t>a schedule that comprises any </a:t>
            </a:r>
            <a:r>
              <a:rPr lang="en-US" i="1" dirty="0"/>
              <a:t>serial</a:t>
            </a:r>
            <a:r>
              <a:rPr lang="en-US" dirty="0"/>
              <a:t> execution of these transactions is correct (its transactions still meet their conditions): </a:t>
            </a:r>
            <a:endParaRPr lang="en-US" dirty="0" smtClean="0"/>
          </a:p>
          <a:p>
            <a:pPr lvl="2">
              <a:lnSpc>
                <a:spcPct val="120000"/>
              </a:lnSpc>
              <a:spcBef>
                <a:spcPts val="0"/>
              </a:spcBef>
              <a:spcAft>
                <a:spcPts val="200"/>
              </a:spcAft>
            </a:pPr>
            <a:r>
              <a:rPr lang="en-US" dirty="0" smtClean="0"/>
              <a:t>"</a:t>
            </a:r>
            <a:r>
              <a:rPr lang="en-US" dirty="0"/>
              <a:t>Serial" means that transactions do not overlap in time and cannot interfere with each other, </a:t>
            </a:r>
            <a:r>
              <a:rPr lang="en-US" dirty="0" err="1"/>
              <a:t>i.e</a:t>
            </a:r>
            <a:r>
              <a:rPr lang="en-US" dirty="0"/>
              <a:t>, complete </a:t>
            </a:r>
            <a:r>
              <a:rPr lang="en-US" i="1" dirty="0"/>
              <a:t>isolation</a:t>
            </a:r>
            <a:r>
              <a:rPr lang="en-US" dirty="0"/>
              <a:t> between each other </a:t>
            </a:r>
            <a:r>
              <a:rPr lang="en-US" dirty="0" smtClean="0"/>
              <a:t>exists.</a:t>
            </a:r>
          </a:p>
          <a:p>
            <a:pPr lvl="2">
              <a:lnSpc>
                <a:spcPct val="120000"/>
              </a:lnSpc>
              <a:spcBef>
                <a:spcPts val="0"/>
              </a:spcBef>
              <a:spcAft>
                <a:spcPts val="200"/>
              </a:spcAft>
            </a:pPr>
            <a:r>
              <a:rPr lang="en-US" dirty="0" smtClean="0"/>
              <a:t>Any </a:t>
            </a:r>
            <a:r>
              <a:rPr lang="en-US" dirty="0"/>
              <a:t>order of the transactions is legitimate, </a:t>
            </a:r>
            <a:r>
              <a:rPr lang="en-US" dirty="0" smtClean="0"/>
              <a:t>(</a:t>
            </a:r>
            <a:r>
              <a:rPr lang="mr-IN" dirty="0" smtClean="0"/>
              <a:t>…</a:t>
            </a:r>
            <a:r>
              <a:rPr lang="en-US" dirty="0" smtClean="0"/>
              <a:t>) </a:t>
            </a:r>
          </a:p>
          <a:p>
            <a:pPr lvl="2">
              <a:lnSpc>
                <a:spcPct val="120000"/>
              </a:lnSpc>
              <a:spcBef>
                <a:spcPts val="0"/>
              </a:spcBef>
              <a:spcAft>
                <a:spcPts val="200"/>
              </a:spcAft>
            </a:pPr>
            <a:r>
              <a:rPr lang="en-US" dirty="0" smtClean="0"/>
              <a:t>As </a:t>
            </a:r>
            <a:r>
              <a:rPr lang="en-US" dirty="0"/>
              <a:t>a result, a schedule that comprises any execution (not necessarily serial) that is equivalent (in its outcome) to any serial execution of these transactions, is correct</a:t>
            </a:r>
            <a:r>
              <a:rPr lang="en-US" dirty="0" smtClean="0"/>
              <a:t>.</a:t>
            </a:r>
            <a:endParaRPr lang="en-US" dirty="0"/>
          </a:p>
        </p:txBody>
      </p:sp>
    </p:spTree>
    <p:extLst>
      <p:ext uri="{BB962C8B-B14F-4D97-AF65-F5344CB8AC3E}">
        <p14:creationId xmlns:p14="http://schemas.microsoft.com/office/powerpoint/2010/main" val="1312195442"/>
      </p:ext>
    </p:extLst>
  </p:cSld>
  <p:clrMapOvr>
    <a:masterClrMapping/>
  </p:clrMapOvr>
  <p:transition spd="med">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smtClean="0">
                <a:solidFill>
                  <a:schemeClr val="bg1"/>
                </a:solidFill>
              </a:rPr>
              <a:t>Locking</a:t>
            </a:r>
            <a:endParaRPr lang="en-US" altLang="en-US" i="1" dirty="0">
              <a:solidFill>
                <a:schemeClr val="bg1"/>
              </a:solidFill>
            </a:endParaRPr>
          </a:p>
        </p:txBody>
      </p:sp>
      <p:sp>
        <p:nvSpPr>
          <p:cNvPr id="9221"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52F42408-092F-3D4E-9F49-14CF99654DF6}" type="slidenum">
              <a:rPr lang="en-US" altLang="en-US" sz="1200" b="1">
                <a:solidFill>
                  <a:schemeClr val="bg1"/>
                </a:solidFill>
              </a:rPr>
              <a:pPr>
                <a:lnSpc>
                  <a:spcPts val="2400"/>
                </a:lnSpc>
              </a:pPr>
              <a:t>14</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a:solidFill>
                  <a:schemeClr val="bg1"/>
                </a:solidFill>
              </a:rPr>
              <a:t>Lecture 12  --  Transactions, NoSQL</a:t>
            </a:r>
            <a:endParaRPr lang="en-US" altLang="en-US" sz="1200" i="1" dirty="0">
              <a:solidFill>
                <a:schemeClr val="bg1"/>
              </a:solidFill>
            </a:endParaRPr>
          </a:p>
        </p:txBody>
      </p:sp>
    </p:spTree>
    <p:extLst>
      <p:ext uri="{BB962C8B-B14F-4D97-AF65-F5344CB8AC3E}">
        <p14:creationId xmlns:p14="http://schemas.microsoft.com/office/powerpoint/2010/main" val="5636671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Locking and Concurrency</a:t>
            </a:r>
            <a:endParaRPr lang="en-US" dirty="0"/>
          </a:p>
        </p:txBody>
      </p:sp>
      <p:sp>
        <p:nvSpPr>
          <p:cNvPr id="3" name="Content Placeholder 2"/>
          <p:cNvSpPr>
            <a:spLocks noGrp="1"/>
          </p:cNvSpPr>
          <p:nvPr>
            <p:ph sz="half" idx="1"/>
          </p:nvPr>
        </p:nvSpPr>
        <p:spPr>
          <a:xfrm>
            <a:off x="120703" y="590550"/>
            <a:ext cx="8495740" cy="3962400"/>
          </a:xfrm>
        </p:spPr>
        <p:txBody>
          <a:bodyPr>
            <a:normAutofit/>
          </a:bodyPr>
          <a:lstStyle/>
          <a:p>
            <a:pPr>
              <a:spcBef>
                <a:spcPts val="0"/>
              </a:spcBef>
              <a:spcAft>
                <a:spcPts val="300"/>
              </a:spcAft>
            </a:pPr>
            <a:r>
              <a:rPr lang="en-US" dirty="0" smtClean="0"/>
              <a:t>Application code requires a “processor/CPU” to execute.</a:t>
            </a:r>
          </a:p>
          <a:p>
            <a:pPr>
              <a:spcBef>
                <a:spcPts val="0"/>
              </a:spcBef>
              <a:spcAft>
                <a:spcPts val="300"/>
              </a:spcAft>
            </a:pPr>
            <a:r>
              <a:rPr lang="en-US" dirty="0" smtClean="0"/>
              <a:t>The operating system (or execution server) allocates the CPU to a program/subprogram that is ”ready to run,” e.g.</a:t>
            </a:r>
          </a:p>
          <a:p>
            <a:pPr lvl="1">
              <a:spcBef>
                <a:spcPts val="0"/>
              </a:spcBef>
              <a:spcAft>
                <a:spcPts val="300"/>
              </a:spcAft>
            </a:pPr>
            <a:r>
              <a:rPr lang="en-US" dirty="0" smtClean="0"/>
              <a:t>Not waiting for an I/O to complete.</a:t>
            </a:r>
          </a:p>
          <a:p>
            <a:pPr lvl="1">
              <a:spcBef>
                <a:spcPts val="0"/>
              </a:spcBef>
              <a:spcAft>
                <a:spcPts val="300"/>
              </a:spcAft>
            </a:pPr>
            <a:r>
              <a:rPr lang="en-US" dirty="0" smtClean="0"/>
              <a:t>Not waiting for user input.</a:t>
            </a:r>
          </a:p>
          <a:p>
            <a:pPr lvl="1">
              <a:spcBef>
                <a:spcPts val="0"/>
              </a:spcBef>
              <a:spcAft>
                <a:spcPts val="300"/>
              </a:spcAft>
            </a:pPr>
            <a:r>
              <a:rPr lang="en-US" dirty="0"/>
              <a:t>e</a:t>
            </a:r>
            <a:r>
              <a:rPr lang="en-US" dirty="0" smtClean="0"/>
              <a:t>tc.</a:t>
            </a:r>
          </a:p>
          <a:p>
            <a:pPr>
              <a:spcBef>
                <a:spcPts val="0"/>
              </a:spcBef>
              <a:spcAft>
                <a:spcPts val="300"/>
              </a:spcAft>
            </a:pPr>
            <a:r>
              <a:rPr lang="en-US" dirty="0" smtClean="0"/>
              <a:t>The operating system suspends a program and reassigns a CPU when the application performs a blocking operation, e.g.</a:t>
            </a:r>
          </a:p>
          <a:p>
            <a:pPr lvl="1">
              <a:spcBef>
                <a:spcPts val="0"/>
              </a:spcBef>
              <a:spcAft>
                <a:spcPts val="300"/>
              </a:spcAft>
            </a:pPr>
            <a:r>
              <a:rPr lang="en-US" dirty="0" smtClean="0"/>
              <a:t>Make a remote function call.</a:t>
            </a:r>
          </a:p>
          <a:p>
            <a:pPr lvl="1">
              <a:spcBef>
                <a:spcPts val="0"/>
              </a:spcBef>
              <a:spcAft>
                <a:spcPts val="300"/>
              </a:spcAft>
            </a:pPr>
            <a:r>
              <a:rPr lang="en-US" dirty="0" smtClean="0"/>
              <a:t>A disk I/O is necessary.</a:t>
            </a:r>
          </a:p>
          <a:p>
            <a:pPr lvl="1">
              <a:spcBef>
                <a:spcPts val="0"/>
              </a:spcBef>
              <a:spcAft>
                <a:spcPts val="300"/>
              </a:spcAft>
            </a:pPr>
            <a:r>
              <a:rPr lang="en-US" dirty="0" smtClean="0"/>
              <a:t>The program must wait for a physical or logical resource, e.g. “a lock.”</a:t>
            </a:r>
          </a:p>
          <a:p>
            <a:pPr>
              <a:spcBef>
                <a:spcPts val="0"/>
              </a:spcBef>
              <a:spcAft>
                <a:spcPts val="300"/>
              </a:spcAft>
            </a:pPr>
            <a:r>
              <a:rPr lang="en-US" dirty="0" smtClean="0"/>
              <a:t>Acquiring a database lock is (potentially) a </a:t>
            </a:r>
            <a:r>
              <a:rPr lang="en-US" i="1" dirty="0" smtClean="0"/>
              <a:t>blocking operation</a:t>
            </a:r>
            <a:r>
              <a:rPr lang="en-US" dirty="0" smtClean="0"/>
              <a:t> that suspends the application until the lock request is satisfied. </a:t>
            </a:r>
            <a:endParaRPr lang="en-US" dirty="0"/>
          </a:p>
        </p:txBody>
      </p:sp>
    </p:spTree>
    <p:extLst>
      <p:ext uri="{BB962C8B-B14F-4D97-AF65-F5344CB8AC3E}">
        <p14:creationId xmlns:p14="http://schemas.microsoft.com/office/powerpoint/2010/main" val="78633006"/>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572000" y="514350"/>
            <a:ext cx="4487608" cy="2753759"/>
          </a:xfrm>
          <a:prstGeom prst="rect">
            <a:avLst/>
          </a:prstGeom>
        </p:spPr>
      </p:pic>
      <p:sp>
        <p:nvSpPr>
          <p:cNvPr id="2" name="Title 1"/>
          <p:cNvSpPr>
            <a:spLocks noGrp="1"/>
          </p:cNvSpPr>
          <p:nvPr>
            <p:ph type="title"/>
          </p:nvPr>
        </p:nvSpPr>
        <p:spPr/>
        <p:txBody>
          <a:bodyPr/>
          <a:lstStyle/>
          <a:p>
            <a:r>
              <a:rPr lang="en-US" dirty="0" smtClean="0"/>
              <a:t>Multitasking</a:t>
            </a:r>
            <a:endParaRPr lang="en-US" dirty="0"/>
          </a:p>
        </p:txBody>
      </p:sp>
      <p:sp>
        <p:nvSpPr>
          <p:cNvPr id="3" name="Content Placeholder 2"/>
          <p:cNvSpPr>
            <a:spLocks noGrp="1"/>
          </p:cNvSpPr>
          <p:nvPr>
            <p:ph sz="half" idx="1"/>
          </p:nvPr>
        </p:nvSpPr>
        <p:spPr>
          <a:xfrm>
            <a:off x="228600" y="673548"/>
            <a:ext cx="4419600" cy="3955603"/>
          </a:xfrm>
        </p:spPr>
        <p:txBody>
          <a:bodyPr>
            <a:normAutofit fontScale="77500" lnSpcReduction="20000"/>
          </a:bodyPr>
          <a:lstStyle/>
          <a:p>
            <a:pPr marL="0" indent="0">
              <a:lnSpc>
                <a:spcPct val="120000"/>
              </a:lnSpc>
              <a:spcBef>
                <a:spcPts val="0"/>
              </a:spcBef>
              <a:buNone/>
            </a:pPr>
            <a:r>
              <a:rPr lang="en-US" dirty="0"/>
              <a:t>In </a:t>
            </a:r>
            <a:r>
              <a:rPr lang="en-US" dirty="0">
                <a:hlinkClick r:id="rId3" tooltip="Computing"/>
              </a:rPr>
              <a:t>computing</a:t>
            </a:r>
            <a:r>
              <a:rPr lang="en-US" dirty="0"/>
              <a:t>, </a:t>
            </a:r>
            <a:r>
              <a:rPr lang="en-US" b="1" dirty="0"/>
              <a:t>multitasking</a:t>
            </a:r>
            <a:r>
              <a:rPr lang="en-US" dirty="0"/>
              <a:t> is the </a:t>
            </a:r>
            <a:r>
              <a:rPr lang="en-US" dirty="0">
                <a:hlinkClick r:id="rId4" tooltip="Concurrent computing"/>
              </a:rPr>
              <a:t>concurrent</a:t>
            </a:r>
            <a:r>
              <a:rPr lang="en-US" dirty="0"/>
              <a:t> execution of multiple tasks (also known as </a:t>
            </a:r>
            <a:r>
              <a:rPr lang="en-US" dirty="0">
                <a:hlinkClick r:id="rId5" tooltip="Process (computing)"/>
              </a:rPr>
              <a:t>processes</a:t>
            </a:r>
            <a:r>
              <a:rPr lang="en-US" dirty="0"/>
              <a:t>) over a certain period of time. New tasks can interrupt already started ones before they finish, instead of waiting for them to end. As a result, a computer executes segments of multiple tasks in an interleaved manner, while the tasks share common processing resources such as </a:t>
            </a:r>
            <a:r>
              <a:rPr lang="en-US" dirty="0">
                <a:hlinkClick r:id="rId6" tooltip="Central processing unit"/>
              </a:rPr>
              <a:t>central processing units</a:t>
            </a:r>
            <a:r>
              <a:rPr lang="en-US" dirty="0"/>
              <a:t> (CPUs) and </a:t>
            </a:r>
            <a:r>
              <a:rPr lang="en-US" dirty="0">
                <a:hlinkClick r:id="rId7" tooltip="Main memory"/>
              </a:rPr>
              <a:t>main memory</a:t>
            </a:r>
            <a:r>
              <a:rPr lang="en-US" dirty="0"/>
              <a:t>. Multitasking automatically interrupts the running program, saving its state (partial results, memory contents and computer register contents) and loading the saved state of another program and transferring control to it. This "</a:t>
            </a:r>
            <a:r>
              <a:rPr lang="en-US" dirty="0">
                <a:hlinkClick r:id="rId8" tooltip="Context switch"/>
              </a:rPr>
              <a:t>context switch</a:t>
            </a:r>
            <a:r>
              <a:rPr lang="en-US" dirty="0"/>
              <a:t>" may be initiated at fixed time intervals (pre-emptive multitasking), or the running program may be coded to signal to the supervisory software when it can be interrupted (cooperative multitasking).</a:t>
            </a:r>
            <a:endParaRPr lang="en-US" dirty="0"/>
          </a:p>
        </p:txBody>
      </p:sp>
      <p:sp>
        <p:nvSpPr>
          <p:cNvPr id="6" name="TextBox 5"/>
          <p:cNvSpPr txBox="1"/>
          <p:nvPr/>
        </p:nvSpPr>
        <p:spPr>
          <a:xfrm>
            <a:off x="5257800" y="3361963"/>
            <a:ext cx="3443186" cy="1200329"/>
          </a:xfrm>
          <a:prstGeom prst="rect">
            <a:avLst/>
          </a:prstGeom>
          <a:noFill/>
        </p:spPr>
        <p:txBody>
          <a:bodyPr wrap="none" rtlCol="0">
            <a:spAutoFit/>
          </a:bodyPr>
          <a:lstStyle/>
          <a:p>
            <a:pPr algn="ctr"/>
            <a:r>
              <a:rPr lang="en-US" sz="1200" dirty="0" smtClean="0"/>
              <a:t>Operating system allocates the CPU to one</a:t>
            </a:r>
            <a:br>
              <a:rPr lang="en-US" sz="1200" dirty="0" smtClean="0"/>
            </a:br>
            <a:r>
              <a:rPr lang="en-US" sz="1200" dirty="0" smtClean="0"/>
              <a:t>“ready to run” process at a time.</a:t>
            </a:r>
            <a:br>
              <a:rPr lang="en-US" sz="1200" dirty="0" smtClean="0"/>
            </a:br>
            <a:r>
              <a:rPr lang="en-US" sz="1200" dirty="0" smtClean="0"/>
              <a:t/>
            </a:r>
            <a:br>
              <a:rPr lang="en-US" sz="1200" dirty="0" smtClean="0"/>
            </a:br>
            <a:r>
              <a:rPr lang="en-US" sz="1200" dirty="0" smtClean="0"/>
              <a:t>The OS performs a context switch periodically,</a:t>
            </a:r>
            <a:br>
              <a:rPr lang="en-US" sz="1200" dirty="0" smtClean="0"/>
            </a:br>
            <a:r>
              <a:rPr lang="en-US" sz="1200" dirty="0" smtClean="0"/>
              <a:t>or when the process performs a non-CPU operation,</a:t>
            </a:r>
            <a:br>
              <a:rPr lang="en-US" sz="1200" dirty="0" smtClean="0"/>
            </a:br>
            <a:r>
              <a:rPr lang="en-US" sz="1200" dirty="0" smtClean="0"/>
              <a:t>e.g. I/O, wait for a message.</a:t>
            </a:r>
            <a:endParaRPr lang="en-US" sz="1200" dirty="0"/>
          </a:p>
        </p:txBody>
      </p:sp>
    </p:spTree>
    <p:extLst>
      <p:ext uri="{BB962C8B-B14F-4D97-AF65-F5344CB8AC3E}">
        <p14:creationId xmlns:p14="http://schemas.microsoft.com/office/powerpoint/2010/main" val="1824986041"/>
      </p:ext>
    </p:extLst>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Multi-threading</a:t>
            </a:r>
            <a:endParaRPr lang="en-US" dirty="0"/>
          </a:p>
        </p:txBody>
      </p:sp>
      <p:sp>
        <p:nvSpPr>
          <p:cNvPr id="3" name="Content Placeholder 2"/>
          <p:cNvSpPr>
            <a:spLocks noGrp="1"/>
          </p:cNvSpPr>
          <p:nvPr>
            <p:ph sz="half" idx="1"/>
          </p:nvPr>
        </p:nvSpPr>
        <p:spPr>
          <a:xfrm>
            <a:off x="228600" y="895350"/>
            <a:ext cx="4535294" cy="3619894"/>
          </a:xfrm>
        </p:spPr>
        <p:txBody>
          <a:bodyPr>
            <a:normAutofit fontScale="85000" lnSpcReduction="10000"/>
          </a:bodyPr>
          <a:lstStyle/>
          <a:p>
            <a:pPr marL="0" indent="0">
              <a:lnSpc>
                <a:spcPct val="110000"/>
              </a:lnSpc>
              <a:spcBef>
                <a:spcPts val="0"/>
              </a:spcBef>
              <a:spcAft>
                <a:spcPts val="300"/>
              </a:spcAft>
              <a:buNone/>
            </a:pPr>
            <a:r>
              <a:rPr lang="en-US" dirty="0" smtClean="0"/>
              <a:t>In</a:t>
            </a:r>
            <a:r>
              <a:rPr lang="en-US" dirty="0"/>
              <a:t> </a:t>
            </a:r>
            <a:r>
              <a:rPr lang="en-US" dirty="0">
                <a:hlinkClick r:id="rId2" tooltip="Computer architecture"/>
              </a:rPr>
              <a:t>computer architecture</a:t>
            </a:r>
            <a:r>
              <a:rPr lang="en-US" dirty="0"/>
              <a:t>, </a:t>
            </a:r>
            <a:r>
              <a:rPr lang="en-US" b="1" dirty="0"/>
              <a:t>multithreading</a:t>
            </a:r>
            <a:r>
              <a:rPr lang="en-US" dirty="0"/>
              <a:t> is the ability of a </a:t>
            </a:r>
            <a:r>
              <a:rPr lang="en-US" dirty="0">
                <a:hlinkClick r:id="rId3" tooltip="Central processing unit"/>
              </a:rPr>
              <a:t>central processing unit</a:t>
            </a:r>
            <a:r>
              <a:rPr lang="en-US" dirty="0"/>
              <a:t> (CPU) (or a single core in a </a:t>
            </a:r>
            <a:r>
              <a:rPr lang="en-US" dirty="0">
                <a:hlinkClick r:id="rId4" tooltip="Multi-core processor"/>
              </a:rPr>
              <a:t>multi-core processor</a:t>
            </a:r>
            <a:r>
              <a:rPr lang="en-US" dirty="0"/>
              <a:t>) to execute multiple </a:t>
            </a:r>
            <a:r>
              <a:rPr lang="en-US" dirty="0">
                <a:hlinkClick r:id="rId5" tooltip="Process (computing)"/>
              </a:rPr>
              <a:t>processes</a:t>
            </a:r>
            <a:r>
              <a:rPr lang="en-US" dirty="0"/>
              <a:t> or </a:t>
            </a:r>
            <a:r>
              <a:rPr lang="en-US" dirty="0" err="1">
                <a:hlinkClick r:id="rId6" tooltip="Thread (computer science)"/>
              </a:rPr>
              <a:t>threads</a:t>
            </a:r>
            <a:r>
              <a:rPr lang="en-US" dirty="0" err="1"/>
              <a:t>concurrently</a:t>
            </a:r>
            <a:r>
              <a:rPr lang="en-US" dirty="0"/>
              <a:t>, supported by the </a:t>
            </a:r>
            <a:r>
              <a:rPr lang="en-US" dirty="0">
                <a:hlinkClick r:id="rId7" tooltip="Operating system"/>
              </a:rPr>
              <a:t>operating system</a:t>
            </a:r>
            <a:r>
              <a:rPr lang="en-US" dirty="0"/>
              <a:t>. This approach differs from </a:t>
            </a:r>
            <a:r>
              <a:rPr lang="en-US" dirty="0">
                <a:hlinkClick r:id="rId8" tooltip="Multiprocessing"/>
              </a:rPr>
              <a:t>multiprocessing</a:t>
            </a:r>
            <a:r>
              <a:rPr lang="en-US" dirty="0"/>
              <a:t>. In a multithreaded application, the processes and threads share the resources of a single or multiple cores, which include the computing units, the </a:t>
            </a:r>
            <a:r>
              <a:rPr lang="en-US" dirty="0">
                <a:hlinkClick r:id="rId9" tooltip="CPU cache"/>
              </a:rPr>
              <a:t>CPU caches</a:t>
            </a:r>
            <a:r>
              <a:rPr lang="en-US" dirty="0"/>
              <a:t>, and the </a:t>
            </a:r>
            <a:r>
              <a:rPr lang="en-US" dirty="0">
                <a:hlinkClick r:id="rId10" tooltip="Translation lookaside buffer"/>
              </a:rPr>
              <a:t>translation lookaside buffer</a:t>
            </a:r>
            <a:r>
              <a:rPr lang="en-US" dirty="0"/>
              <a:t> (TLB</a:t>
            </a:r>
            <a:r>
              <a:rPr lang="en-US" dirty="0" smtClean="0"/>
              <a:t>).</a:t>
            </a:r>
            <a:br>
              <a:rPr lang="en-US" dirty="0" smtClean="0"/>
            </a:br>
            <a:endParaRPr lang="en-US" dirty="0"/>
          </a:p>
          <a:p>
            <a:pPr marL="0" indent="0">
              <a:lnSpc>
                <a:spcPct val="110000"/>
              </a:lnSpc>
              <a:spcBef>
                <a:spcPts val="0"/>
              </a:spcBef>
              <a:spcAft>
                <a:spcPts val="300"/>
              </a:spcAft>
              <a:buNone/>
            </a:pPr>
            <a:r>
              <a:rPr lang="en-US" dirty="0"/>
              <a:t>Where multiprocessing systems include multiple complete processing units in one or more cores, multithreading aims to increase utilization of a single core by using </a:t>
            </a:r>
            <a:r>
              <a:rPr lang="en-US" dirty="0">
                <a:hlinkClick r:id="rId11" tooltip="Thread-level parallelism"/>
              </a:rPr>
              <a:t>thread-level parallelism</a:t>
            </a:r>
            <a:r>
              <a:rPr lang="en-US" dirty="0"/>
              <a:t>, </a:t>
            </a:r>
          </a:p>
          <a:p>
            <a:pPr marL="0" indent="0">
              <a:lnSpc>
                <a:spcPct val="110000"/>
              </a:lnSpc>
              <a:spcBef>
                <a:spcPts val="0"/>
              </a:spcBef>
              <a:spcAft>
                <a:spcPts val="300"/>
              </a:spcAft>
              <a:buNone/>
            </a:pPr>
            <a:endParaRPr lang="en-US" dirty="0"/>
          </a:p>
        </p:txBody>
      </p:sp>
      <p:pic>
        <p:nvPicPr>
          <p:cNvPr id="5" name="Picture 4"/>
          <p:cNvPicPr>
            <a:picLocks noChangeAspect="1"/>
          </p:cNvPicPr>
          <p:nvPr/>
        </p:nvPicPr>
        <p:blipFill>
          <a:blip r:embed="rId12"/>
          <a:stretch>
            <a:fillRect/>
          </a:stretch>
        </p:blipFill>
        <p:spPr>
          <a:xfrm>
            <a:off x="4763894" y="514350"/>
            <a:ext cx="4417359" cy="4171950"/>
          </a:xfrm>
          <a:prstGeom prst="rect">
            <a:avLst/>
          </a:prstGeom>
        </p:spPr>
      </p:pic>
    </p:spTree>
    <p:extLst>
      <p:ext uri="{BB962C8B-B14F-4D97-AF65-F5344CB8AC3E}">
        <p14:creationId xmlns:p14="http://schemas.microsoft.com/office/powerpoint/2010/main" val="450543593"/>
      </p:ext>
    </p:extLst>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334674" y="583970"/>
            <a:ext cx="4672728" cy="3818828"/>
          </a:xfrm>
          <a:prstGeom prst="rect">
            <a:avLst/>
          </a:prstGeom>
        </p:spPr>
      </p:pic>
      <p:sp>
        <p:nvSpPr>
          <p:cNvPr id="2" name="Title 1"/>
          <p:cNvSpPr>
            <a:spLocks noGrp="1"/>
          </p:cNvSpPr>
          <p:nvPr>
            <p:ph type="title"/>
          </p:nvPr>
        </p:nvSpPr>
        <p:spPr/>
        <p:txBody>
          <a:bodyPr/>
          <a:lstStyle/>
          <a:p>
            <a:r>
              <a:rPr lang="en-US" dirty="0" smtClean="0"/>
              <a:t>Locking</a:t>
            </a:r>
            <a:endParaRPr lang="en-US" dirty="0"/>
          </a:p>
        </p:txBody>
      </p:sp>
      <p:sp>
        <p:nvSpPr>
          <p:cNvPr id="7" name="Content Placeholder 6"/>
          <p:cNvSpPr>
            <a:spLocks noGrp="1"/>
          </p:cNvSpPr>
          <p:nvPr>
            <p:ph sz="half" idx="1"/>
          </p:nvPr>
        </p:nvSpPr>
        <p:spPr>
          <a:xfrm>
            <a:off x="264695" y="999226"/>
            <a:ext cx="4743014" cy="3412379"/>
          </a:xfrm>
        </p:spPr>
        <p:txBody>
          <a:bodyPr>
            <a:normAutofit fontScale="92500" lnSpcReduction="20000"/>
          </a:bodyPr>
          <a:lstStyle/>
          <a:p>
            <a:pPr marL="0" indent="0">
              <a:lnSpc>
                <a:spcPct val="120000"/>
              </a:lnSpc>
              <a:spcBef>
                <a:spcPts val="0"/>
              </a:spcBef>
              <a:spcAft>
                <a:spcPts val="200"/>
              </a:spcAft>
              <a:buNone/>
            </a:pPr>
            <a:r>
              <a:rPr lang="en-US" sz="2200" dirty="0" smtClean="0"/>
              <a:t>Transaction Manager</a:t>
            </a:r>
          </a:p>
          <a:p>
            <a:pPr lvl="1">
              <a:lnSpc>
                <a:spcPct val="120000"/>
              </a:lnSpc>
              <a:spcBef>
                <a:spcPts val="0"/>
              </a:spcBef>
              <a:spcAft>
                <a:spcPts val="200"/>
              </a:spcAft>
            </a:pPr>
            <a:r>
              <a:rPr lang="en-US" sz="2000" dirty="0" smtClean="0"/>
              <a:t>Intercepts all database operations.</a:t>
            </a:r>
          </a:p>
          <a:p>
            <a:pPr lvl="1">
              <a:lnSpc>
                <a:spcPct val="120000"/>
              </a:lnSpc>
              <a:spcBef>
                <a:spcPts val="0"/>
              </a:spcBef>
              <a:spcAft>
                <a:spcPts val="200"/>
              </a:spcAft>
            </a:pPr>
            <a:r>
              <a:rPr lang="en-US" sz="2000" dirty="0" smtClean="0"/>
              <a:t>Acquires/checks locks on</a:t>
            </a:r>
          </a:p>
          <a:p>
            <a:pPr lvl="2">
              <a:lnSpc>
                <a:spcPct val="120000"/>
              </a:lnSpc>
              <a:spcBef>
                <a:spcPts val="0"/>
              </a:spcBef>
              <a:spcAft>
                <a:spcPts val="200"/>
              </a:spcAft>
            </a:pPr>
            <a:r>
              <a:rPr lang="en-US" sz="1800" dirty="0" smtClean="0"/>
              <a:t>Records</a:t>
            </a:r>
          </a:p>
          <a:p>
            <a:pPr lvl="2">
              <a:lnSpc>
                <a:spcPct val="120000"/>
              </a:lnSpc>
              <a:spcBef>
                <a:spcPts val="0"/>
              </a:spcBef>
              <a:spcAft>
                <a:spcPts val="200"/>
              </a:spcAft>
            </a:pPr>
            <a:r>
              <a:rPr lang="en-US" sz="1800" dirty="0" smtClean="0"/>
              <a:t>Pages</a:t>
            </a:r>
          </a:p>
          <a:p>
            <a:pPr lvl="2">
              <a:lnSpc>
                <a:spcPct val="120000"/>
              </a:lnSpc>
              <a:spcBef>
                <a:spcPts val="0"/>
              </a:spcBef>
              <a:spcAft>
                <a:spcPts val="200"/>
              </a:spcAft>
            </a:pPr>
            <a:r>
              <a:rPr lang="en-US" sz="1800" dirty="0" smtClean="0"/>
              <a:t>Index pages</a:t>
            </a:r>
          </a:p>
          <a:p>
            <a:pPr lvl="1">
              <a:lnSpc>
                <a:spcPct val="120000"/>
              </a:lnSpc>
              <a:spcBef>
                <a:spcPts val="0"/>
              </a:spcBef>
              <a:spcAft>
                <a:spcPts val="200"/>
              </a:spcAft>
            </a:pPr>
            <a:r>
              <a:rPr lang="en-US" sz="2000" dirty="0" smtClean="0"/>
              <a:t>Suspends and queues an operation</a:t>
            </a:r>
          </a:p>
          <a:p>
            <a:pPr lvl="2">
              <a:lnSpc>
                <a:spcPct val="120000"/>
              </a:lnSpc>
              <a:spcBef>
                <a:spcPts val="0"/>
              </a:spcBef>
              <a:spcAft>
                <a:spcPts val="200"/>
              </a:spcAft>
            </a:pPr>
            <a:r>
              <a:rPr lang="en-US" sz="1800" dirty="0" smtClean="0"/>
              <a:t>In another active, executing op.</a:t>
            </a:r>
          </a:p>
          <a:p>
            <a:pPr lvl="2">
              <a:lnSpc>
                <a:spcPct val="120000"/>
              </a:lnSpc>
              <a:spcBef>
                <a:spcPts val="0"/>
              </a:spcBef>
              <a:spcAft>
                <a:spcPts val="200"/>
              </a:spcAft>
            </a:pPr>
            <a:r>
              <a:rPr lang="en-US" sz="1800" dirty="0" smtClean="0"/>
              <a:t>Has a conflicting lock.</a:t>
            </a:r>
          </a:p>
          <a:p>
            <a:pPr lvl="1">
              <a:lnSpc>
                <a:spcPct val="120000"/>
              </a:lnSpc>
              <a:spcBef>
                <a:spcPts val="0"/>
              </a:spcBef>
              <a:spcAft>
                <a:spcPts val="200"/>
              </a:spcAft>
            </a:pPr>
            <a:r>
              <a:rPr lang="en-US" sz="2000" dirty="0" smtClean="0"/>
              <a:t>Restarts queued operations when</a:t>
            </a:r>
            <a:br>
              <a:rPr lang="en-US" sz="2000" dirty="0" smtClean="0"/>
            </a:br>
            <a:r>
              <a:rPr lang="en-US" sz="2000" dirty="0" smtClean="0"/>
              <a:t>conflicting locks are released.</a:t>
            </a:r>
          </a:p>
        </p:txBody>
      </p:sp>
      <p:sp>
        <p:nvSpPr>
          <p:cNvPr id="4" name="TextBox 3"/>
          <p:cNvSpPr txBox="1"/>
          <p:nvPr/>
        </p:nvSpPr>
        <p:spPr>
          <a:xfrm>
            <a:off x="6086693" y="4592940"/>
            <a:ext cx="914400" cy="914400"/>
          </a:xfrm>
          <a:prstGeom prst="rect">
            <a:avLst/>
          </a:prstGeom>
          <a:noFill/>
        </p:spPr>
        <p:txBody>
          <a:bodyPr wrap="none" rtlCol="0">
            <a:noAutofit/>
          </a:bodyPr>
          <a:lstStyle/>
          <a:p>
            <a:pPr>
              <a:lnSpc>
                <a:spcPct val="90000"/>
              </a:lnSpc>
              <a:spcBef>
                <a:spcPts val="600"/>
              </a:spcBef>
              <a:spcAft>
                <a:spcPts val="0"/>
              </a:spcAft>
              <a:buClr>
                <a:srgbClr val="0085C3"/>
              </a:buClr>
            </a:pPr>
            <a:r>
              <a:rPr lang="en-US" sz="1100" dirty="0" smtClean="0">
                <a:solidFill>
                  <a:srgbClr val="444444"/>
                </a:solidFill>
                <a:latin typeface="Museo Sans For Dell"/>
              </a:rPr>
              <a:t>Garcia-Molina et al., p. 846</a:t>
            </a:r>
          </a:p>
        </p:txBody>
      </p:sp>
      <p:sp>
        <p:nvSpPr>
          <p:cNvPr id="3" name="Rectangle 2"/>
          <p:cNvSpPr/>
          <p:nvPr/>
        </p:nvSpPr>
        <p:spPr>
          <a:xfrm>
            <a:off x="6030621" y="649857"/>
            <a:ext cx="1222702" cy="698739"/>
          </a:xfrm>
          <a:prstGeom prst="rect">
            <a:avLst/>
          </a:prstGeom>
          <a:noFill/>
          <a:ln w="38100">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rgbClr val="FFFFFF"/>
              </a:solidFill>
              <a:latin typeface="Museo Sans For Dell"/>
            </a:endParaRPr>
          </a:p>
        </p:txBody>
      </p:sp>
    </p:spTree>
    <p:extLst>
      <p:ext uri="{BB962C8B-B14F-4D97-AF65-F5344CB8AC3E}">
        <p14:creationId xmlns:p14="http://schemas.microsoft.com/office/powerpoint/2010/main" val="275078366"/>
      </p:ext>
    </p:extLst>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 and Database Servers</a:t>
            </a:r>
            <a:endParaRPr lang="en-US" dirty="0"/>
          </a:p>
        </p:txBody>
      </p:sp>
      <p:sp>
        <p:nvSpPr>
          <p:cNvPr id="395" name="Content Placeholder 394"/>
          <p:cNvSpPr>
            <a:spLocks noGrp="1"/>
          </p:cNvSpPr>
          <p:nvPr>
            <p:ph sz="half" idx="1"/>
          </p:nvPr>
        </p:nvSpPr>
        <p:spPr>
          <a:xfrm>
            <a:off x="226907" y="2931166"/>
            <a:ext cx="8686800" cy="1640804"/>
          </a:xfrm>
        </p:spPr>
        <p:txBody>
          <a:bodyPr>
            <a:normAutofit fontScale="92500" lnSpcReduction="10000"/>
          </a:bodyPr>
          <a:lstStyle/>
          <a:p>
            <a:pPr>
              <a:lnSpc>
                <a:spcPct val="120000"/>
              </a:lnSpc>
              <a:spcBef>
                <a:spcPts val="0"/>
              </a:spcBef>
              <a:spcAft>
                <a:spcPts val="200"/>
              </a:spcAft>
            </a:pPr>
            <a:r>
              <a:rPr lang="en-US" sz="1400" dirty="0" smtClean="0"/>
              <a:t>Applications </a:t>
            </a:r>
            <a:r>
              <a:rPr lang="en-US" sz="1400" i="1" dirty="0" smtClean="0"/>
              <a:t>connect</a:t>
            </a:r>
            <a:r>
              <a:rPr lang="en-US" sz="1400" dirty="0" smtClean="0"/>
              <a:t> to a database (server) engine. An application may</a:t>
            </a:r>
            <a:br>
              <a:rPr lang="en-US" sz="1400" dirty="0" smtClean="0"/>
            </a:br>
            <a:r>
              <a:rPr lang="en-US" sz="1400" dirty="0" smtClean="0"/>
              <a:t>have one or more connections.</a:t>
            </a:r>
          </a:p>
          <a:p>
            <a:pPr lvl="1">
              <a:lnSpc>
                <a:spcPct val="120000"/>
              </a:lnSpc>
              <a:spcBef>
                <a:spcPts val="0"/>
              </a:spcBef>
              <a:spcAft>
                <a:spcPts val="200"/>
              </a:spcAft>
            </a:pPr>
            <a:r>
              <a:rPr lang="en-US" sz="1200" dirty="0" smtClean="0"/>
              <a:t>A connection </a:t>
            </a:r>
            <a:r>
              <a:rPr lang="en-US" sz="1200" i="1" dirty="0" smtClean="0"/>
              <a:t>may</a:t>
            </a:r>
            <a:r>
              <a:rPr lang="en-US" sz="1200" dirty="0" smtClean="0"/>
              <a:t> have one or more simultaneous </a:t>
            </a:r>
            <a:r>
              <a:rPr lang="en-US" sz="1200" i="1" dirty="0" smtClean="0"/>
              <a:t>sessions.</a:t>
            </a:r>
          </a:p>
          <a:p>
            <a:pPr lvl="1">
              <a:lnSpc>
                <a:spcPct val="120000"/>
              </a:lnSpc>
              <a:spcBef>
                <a:spcPts val="0"/>
              </a:spcBef>
              <a:spcAft>
                <a:spcPts val="200"/>
              </a:spcAft>
            </a:pPr>
            <a:r>
              <a:rPr lang="en-US" sz="1200" dirty="0" smtClean="0"/>
              <a:t>A </a:t>
            </a:r>
            <a:r>
              <a:rPr lang="en-US" sz="1200" i="1" dirty="0" smtClean="0"/>
              <a:t>session</a:t>
            </a:r>
            <a:r>
              <a:rPr lang="en-US" sz="1200" dirty="0" smtClean="0"/>
              <a:t> may have one or more active </a:t>
            </a:r>
            <a:r>
              <a:rPr lang="en-US" sz="1200" i="1" dirty="0" smtClean="0"/>
              <a:t>cursors.</a:t>
            </a:r>
          </a:p>
          <a:p>
            <a:pPr lvl="1">
              <a:lnSpc>
                <a:spcPct val="120000"/>
              </a:lnSpc>
              <a:spcBef>
                <a:spcPts val="0"/>
              </a:spcBef>
              <a:spcAft>
                <a:spcPts val="200"/>
              </a:spcAft>
            </a:pPr>
            <a:r>
              <a:rPr lang="en-US" sz="1200" dirty="0" smtClean="0"/>
              <a:t>Applications execute SQL statements on a cursor.</a:t>
            </a:r>
          </a:p>
          <a:p>
            <a:pPr>
              <a:lnSpc>
                <a:spcPct val="120000"/>
              </a:lnSpc>
              <a:spcBef>
                <a:spcPts val="0"/>
              </a:spcBef>
              <a:spcAft>
                <a:spcPts val="200"/>
              </a:spcAft>
            </a:pPr>
            <a:r>
              <a:rPr lang="en-US" sz="1400" dirty="0" smtClean="0"/>
              <a:t>An application may begin, commit and abort transactions on a </a:t>
            </a:r>
            <a:r>
              <a:rPr lang="en-US" sz="1400" i="1" dirty="0" smtClean="0"/>
              <a:t>session. </a:t>
            </a:r>
            <a:endParaRPr lang="en-US" sz="1400" i="1" dirty="0"/>
          </a:p>
          <a:p>
            <a:pPr>
              <a:lnSpc>
                <a:spcPct val="120000"/>
              </a:lnSpc>
              <a:spcBef>
                <a:spcPts val="0"/>
              </a:spcBef>
              <a:spcAft>
                <a:spcPts val="200"/>
              </a:spcAft>
            </a:pPr>
            <a:r>
              <a:rPr lang="en-US" sz="1400" dirty="0" smtClean="0"/>
              <a:t>An application may set an </a:t>
            </a:r>
            <a:r>
              <a:rPr lang="en-US" sz="1400" i="1" dirty="0" smtClean="0"/>
              <a:t>isolation level</a:t>
            </a:r>
            <a:r>
              <a:rPr lang="en-US" sz="1400" dirty="0" smtClean="0"/>
              <a:t> for a connection or session.</a:t>
            </a:r>
            <a:endParaRPr lang="en-US" sz="1400" dirty="0"/>
          </a:p>
        </p:txBody>
      </p:sp>
      <p:sp>
        <p:nvSpPr>
          <p:cNvPr id="5" name="Rounded Rectangle 4"/>
          <p:cNvSpPr/>
          <p:nvPr/>
        </p:nvSpPr>
        <p:spPr>
          <a:xfrm>
            <a:off x="228600" y="1187654"/>
            <a:ext cx="790804" cy="438030"/>
          </a:xfrm>
          <a:prstGeom prst="roundRect">
            <a:avLst/>
          </a:prstGeom>
          <a:solidFill>
            <a:schemeClr val="accent1"/>
          </a:solidFill>
          <a:ln w="254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1000" dirty="0" smtClean="0">
                <a:solidFill>
                  <a:schemeClr val="bg1"/>
                </a:solidFill>
                <a:latin typeface="+mn-lt"/>
              </a:rPr>
              <a:t>“Client”</a:t>
            </a:r>
            <a:br>
              <a:rPr lang="en-US" sz="1000" dirty="0" smtClean="0">
                <a:solidFill>
                  <a:schemeClr val="bg1"/>
                </a:solidFill>
                <a:latin typeface="+mn-lt"/>
              </a:rPr>
            </a:br>
            <a:r>
              <a:rPr lang="en-US" sz="1000" dirty="0" smtClean="0">
                <a:solidFill>
                  <a:schemeClr val="bg1"/>
                </a:solidFill>
                <a:latin typeface="+mn-lt"/>
              </a:rPr>
              <a:t>App 2</a:t>
            </a:r>
          </a:p>
        </p:txBody>
      </p:sp>
      <p:sp>
        <p:nvSpPr>
          <p:cNvPr id="6" name="Rounded Rectangle 5"/>
          <p:cNvSpPr/>
          <p:nvPr/>
        </p:nvSpPr>
        <p:spPr>
          <a:xfrm>
            <a:off x="226907" y="1778141"/>
            <a:ext cx="790804" cy="438030"/>
          </a:xfrm>
          <a:prstGeom prst="roundRect">
            <a:avLst/>
          </a:prstGeom>
          <a:solidFill>
            <a:schemeClr val="accent1"/>
          </a:solidFill>
          <a:ln w="254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1000" dirty="0" smtClean="0">
                <a:solidFill>
                  <a:schemeClr val="bg1"/>
                </a:solidFill>
                <a:latin typeface="+mn-lt"/>
              </a:rPr>
              <a:t>“Client”</a:t>
            </a:r>
            <a:br>
              <a:rPr lang="en-US" sz="1000" dirty="0" smtClean="0">
                <a:solidFill>
                  <a:schemeClr val="bg1"/>
                </a:solidFill>
                <a:latin typeface="+mn-lt"/>
              </a:rPr>
            </a:br>
            <a:r>
              <a:rPr lang="en-US" sz="1000" dirty="0" smtClean="0">
                <a:solidFill>
                  <a:schemeClr val="bg1"/>
                </a:solidFill>
                <a:latin typeface="+mn-lt"/>
              </a:rPr>
              <a:t>App </a:t>
            </a:r>
            <a:r>
              <a:rPr lang="mr-IN" sz="1000" dirty="0" smtClean="0">
                <a:solidFill>
                  <a:schemeClr val="bg1"/>
                </a:solidFill>
                <a:latin typeface="+mn-lt"/>
              </a:rPr>
              <a:t>…</a:t>
            </a:r>
            <a:endParaRPr lang="en-US" sz="1000" dirty="0" smtClean="0">
              <a:solidFill>
                <a:schemeClr val="bg1"/>
              </a:solidFill>
              <a:latin typeface="+mn-lt"/>
            </a:endParaRPr>
          </a:p>
        </p:txBody>
      </p:sp>
      <p:pic>
        <p:nvPicPr>
          <p:cNvPr id="7" name="Picture 6"/>
          <p:cNvPicPr>
            <a:picLocks noChangeAspect="1"/>
          </p:cNvPicPr>
          <p:nvPr/>
        </p:nvPicPr>
        <p:blipFill>
          <a:blip r:embed="rId2"/>
          <a:stretch>
            <a:fillRect/>
          </a:stretch>
        </p:blipFill>
        <p:spPr>
          <a:xfrm>
            <a:off x="1161635" y="2084179"/>
            <a:ext cx="720822" cy="720822"/>
          </a:xfrm>
          <a:prstGeom prst="rect">
            <a:avLst/>
          </a:prstGeom>
        </p:spPr>
      </p:pic>
      <p:sp>
        <p:nvSpPr>
          <p:cNvPr id="8" name="Rectangle 7"/>
          <p:cNvSpPr/>
          <p:nvPr/>
        </p:nvSpPr>
        <p:spPr>
          <a:xfrm>
            <a:off x="6172200" y="804660"/>
            <a:ext cx="2461189" cy="1642051"/>
          </a:xfrm>
          <a:prstGeom prst="rect">
            <a:avLst/>
          </a:prstGeom>
          <a:solidFill>
            <a:schemeClr val="accent1"/>
          </a:solidFill>
          <a:ln w="254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Database</a:t>
            </a:r>
          </a:p>
          <a:p>
            <a:pPr algn="ctr">
              <a:lnSpc>
                <a:spcPct val="90000"/>
              </a:lnSpc>
              <a:spcBef>
                <a:spcPts val="600"/>
              </a:spcBef>
              <a:spcAft>
                <a:spcPts val="0"/>
              </a:spcAft>
            </a:pPr>
            <a:r>
              <a:rPr lang="en-US" sz="2000" dirty="0" smtClean="0">
                <a:solidFill>
                  <a:schemeClr val="tx2"/>
                </a:solidFill>
                <a:latin typeface="+mn-lt"/>
              </a:rPr>
              <a:t>Management</a:t>
            </a:r>
          </a:p>
          <a:p>
            <a:pPr algn="ctr">
              <a:lnSpc>
                <a:spcPct val="90000"/>
              </a:lnSpc>
              <a:spcBef>
                <a:spcPts val="600"/>
              </a:spcBef>
              <a:spcAft>
                <a:spcPts val="0"/>
              </a:spcAft>
            </a:pPr>
            <a:r>
              <a:rPr lang="en-US" sz="2000" dirty="0" smtClean="0">
                <a:solidFill>
                  <a:schemeClr val="tx2"/>
                </a:solidFill>
                <a:latin typeface="+mn-lt"/>
              </a:rPr>
              <a:t>System</a:t>
            </a:r>
            <a:endParaRPr lang="en-US" sz="2000" dirty="0">
              <a:solidFill>
                <a:schemeClr val="tx2"/>
              </a:solidFill>
              <a:latin typeface="+mn-lt"/>
            </a:endParaRPr>
          </a:p>
          <a:p>
            <a:pPr algn="ctr">
              <a:lnSpc>
                <a:spcPct val="90000"/>
              </a:lnSpc>
              <a:spcBef>
                <a:spcPts val="600"/>
              </a:spcBef>
              <a:spcAft>
                <a:spcPts val="0"/>
              </a:spcAft>
            </a:pPr>
            <a:r>
              <a:rPr lang="en-US" sz="2000" dirty="0" smtClean="0">
                <a:solidFill>
                  <a:schemeClr val="tx2"/>
                </a:solidFill>
                <a:latin typeface="+mn-lt"/>
              </a:rPr>
              <a:t>(Instance)</a:t>
            </a:r>
          </a:p>
        </p:txBody>
      </p:sp>
      <p:pic>
        <p:nvPicPr>
          <p:cNvPr id="14" name="Picture 13"/>
          <p:cNvPicPr>
            <a:picLocks noChangeAspect="1"/>
          </p:cNvPicPr>
          <p:nvPr/>
        </p:nvPicPr>
        <p:blipFill>
          <a:blip r:embed="rId3"/>
          <a:stretch>
            <a:fillRect/>
          </a:stretch>
        </p:blipFill>
        <p:spPr>
          <a:xfrm>
            <a:off x="3467689" y="646857"/>
            <a:ext cx="2063326" cy="2046274"/>
          </a:xfrm>
          <a:prstGeom prst="rect">
            <a:avLst/>
          </a:prstGeom>
        </p:spPr>
      </p:pic>
      <p:pic>
        <p:nvPicPr>
          <p:cNvPr id="18" name="Picture 17"/>
          <p:cNvPicPr>
            <a:picLocks noChangeAspect="1"/>
          </p:cNvPicPr>
          <p:nvPr/>
        </p:nvPicPr>
        <p:blipFill>
          <a:blip r:embed="rId4"/>
          <a:stretch>
            <a:fillRect/>
          </a:stretch>
        </p:blipFill>
        <p:spPr>
          <a:xfrm>
            <a:off x="1173433" y="542651"/>
            <a:ext cx="690115" cy="690115"/>
          </a:xfrm>
          <a:prstGeom prst="rect">
            <a:avLst/>
          </a:prstGeom>
        </p:spPr>
      </p:pic>
      <p:cxnSp>
        <p:nvCxnSpPr>
          <p:cNvPr id="384" name="Straight Arrow Connector 383"/>
          <p:cNvCxnSpPr>
            <a:stCxn id="18" idx="3"/>
          </p:cNvCxnSpPr>
          <p:nvPr/>
        </p:nvCxnSpPr>
        <p:spPr>
          <a:xfrm>
            <a:off x="1863548" y="887709"/>
            <a:ext cx="4308652" cy="518960"/>
          </a:xfrm>
          <a:prstGeom prst="straightConnector1">
            <a:avLst/>
          </a:prstGeom>
          <a:ln w="12700">
            <a:solidFill>
              <a:srgbClr val="7030A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85" name="Straight Arrow Connector 384"/>
          <p:cNvCxnSpPr>
            <a:stCxn id="5" idx="3"/>
            <a:endCxn id="8" idx="1"/>
          </p:cNvCxnSpPr>
          <p:nvPr/>
        </p:nvCxnSpPr>
        <p:spPr>
          <a:xfrm>
            <a:off x="1019404" y="1406669"/>
            <a:ext cx="5152796" cy="219017"/>
          </a:xfrm>
          <a:prstGeom prst="straightConnector1">
            <a:avLst/>
          </a:prstGeom>
          <a:ln w="12700">
            <a:solidFill>
              <a:srgbClr val="7030A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88" name="Straight Arrow Connector 387"/>
          <p:cNvCxnSpPr>
            <a:stCxn id="6" idx="3"/>
            <a:endCxn id="8" idx="1"/>
          </p:cNvCxnSpPr>
          <p:nvPr/>
        </p:nvCxnSpPr>
        <p:spPr>
          <a:xfrm flipV="1">
            <a:off x="1017711" y="1625686"/>
            <a:ext cx="5154489" cy="371470"/>
          </a:xfrm>
          <a:prstGeom prst="straightConnector1">
            <a:avLst/>
          </a:prstGeom>
          <a:ln w="12700">
            <a:solidFill>
              <a:srgbClr val="7030A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92" name="Straight Arrow Connector 391"/>
          <p:cNvCxnSpPr>
            <a:stCxn id="7" idx="3"/>
          </p:cNvCxnSpPr>
          <p:nvPr/>
        </p:nvCxnSpPr>
        <p:spPr>
          <a:xfrm flipV="1">
            <a:off x="1882457" y="1733497"/>
            <a:ext cx="4289743" cy="711093"/>
          </a:xfrm>
          <a:prstGeom prst="straightConnector1">
            <a:avLst/>
          </a:prstGeom>
          <a:ln w="12700">
            <a:solidFill>
              <a:srgbClr val="7030A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96" name="TextBox 395"/>
          <p:cNvSpPr txBox="1"/>
          <p:nvPr/>
        </p:nvSpPr>
        <p:spPr>
          <a:xfrm>
            <a:off x="6257999" y="2760897"/>
            <a:ext cx="2677721" cy="1015663"/>
          </a:xfrm>
          <a:prstGeom prst="rect">
            <a:avLst/>
          </a:prstGeom>
          <a:noFill/>
        </p:spPr>
        <p:txBody>
          <a:bodyPr wrap="none" rtlCol="0">
            <a:spAutoFit/>
          </a:bodyPr>
          <a:lstStyle/>
          <a:p>
            <a:pPr algn="ctr"/>
            <a:r>
              <a:rPr lang="en-US" sz="1200" dirty="0" smtClean="0"/>
              <a:t>A lot of these actions happen implicitly</a:t>
            </a:r>
            <a:br>
              <a:rPr lang="en-US" sz="1200" dirty="0" smtClean="0"/>
            </a:br>
            <a:r>
              <a:rPr lang="en-US" sz="1200" dirty="0" smtClean="0"/>
              <a:t>or via defaults, e.g. </a:t>
            </a:r>
            <a:r>
              <a:rPr lang="en-US" sz="1200" dirty="0" err="1" smtClean="0"/>
              <a:t>autocommit</a:t>
            </a:r>
            <a:r>
              <a:rPr lang="en-US" sz="1200" dirty="0" smtClean="0"/>
              <a:t>.</a:t>
            </a:r>
          </a:p>
          <a:p>
            <a:pPr algn="ctr"/>
            <a:endParaRPr lang="en-US" sz="1200" dirty="0"/>
          </a:p>
          <a:p>
            <a:pPr algn="ctr"/>
            <a:r>
              <a:rPr lang="en-US" sz="1200" dirty="0" smtClean="0"/>
              <a:t>You have to take explicit steps to bypass</a:t>
            </a:r>
            <a:br>
              <a:rPr lang="en-US" sz="1200" dirty="0" smtClean="0"/>
            </a:br>
            <a:r>
              <a:rPr lang="en-US" sz="1200" dirty="0" smtClean="0"/>
              <a:t>and used some of the functions.</a:t>
            </a:r>
            <a:endParaRPr lang="en-US" sz="1200" dirty="0"/>
          </a:p>
        </p:txBody>
      </p:sp>
    </p:spTree>
    <p:extLst>
      <p:ext uri="{BB962C8B-B14F-4D97-AF65-F5344CB8AC3E}">
        <p14:creationId xmlns:p14="http://schemas.microsoft.com/office/powerpoint/2010/main" val="774692807"/>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smtClean="0">
                <a:solidFill>
                  <a:schemeClr val="bg1"/>
                </a:solidFill>
              </a:rPr>
              <a:t>Contents</a:t>
            </a:r>
            <a:endParaRPr lang="en-US" altLang="en-US" sz="1600" i="1" dirty="0">
              <a:solidFill>
                <a:schemeClr val="bg1"/>
              </a:solidFill>
            </a:endParaRPr>
          </a:p>
        </p:txBody>
      </p:sp>
      <p:sp>
        <p:nvSpPr>
          <p:cNvPr id="8" name="TextBox 9"/>
          <p:cNvSpPr txBox="1">
            <a:spLocks noChangeArrowheads="1"/>
          </p:cNvSpPr>
          <p:nvPr/>
        </p:nvSpPr>
        <p:spPr bwMode="auto">
          <a:xfrm>
            <a:off x="255588" y="4695825"/>
            <a:ext cx="6781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1200" b="1">
                <a:solidFill>
                  <a:schemeClr val="bg1"/>
                </a:solidFill>
              </a:rPr>
              <a:pPr>
                <a:lnSpc>
                  <a:spcPts val="2400"/>
                </a:lnSpc>
              </a:pPr>
              <a:t>2</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smtClean="0">
                <a:solidFill>
                  <a:schemeClr val="bg1"/>
                </a:solidFill>
              </a:rPr>
              <a:t>Lecture </a:t>
            </a:r>
            <a:r>
              <a:rPr lang="en-US" altLang="en-US" sz="1200" i="1" dirty="0" smtClean="0">
                <a:solidFill>
                  <a:schemeClr val="bg1"/>
                </a:solidFill>
              </a:rPr>
              <a:t>12  --  Transactions, NoSQL</a:t>
            </a:r>
            <a:endParaRPr lang="en-US" altLang="en-US" sz="1200" i="1" dirty="0">
              <a:solidFill>
                <a:schemeClr val="bg1"/>
              </a:solidFill>
            </a:endParaRPr>
          </a:p>
        </p:txBody>
      </p:sp>
    </p:spTree>
    <p:extLst>
      <p:ext uri="{BB962C8B-B14F-4D97-AF65-F5344CB8AC3E}">
        <p14:creationId xmlns:p14="http://schemas.microsoft.com/office/powerpoint/2010/main" val="12413564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Demos</a:t>
            </a:r>
            <a:endParaRPr lang="en-US" dirty="0"/>
          </a:p>
        </p:txBody>
      </p:sp>
      <p:sp>
        <p:nvSpPr>
          <p:cNvPr id="3" name="Content Placeholder 2"/>
          <p:cNvSpPr>
            <a:spLocks noGrp="1"/>
          </p:cNvSpPr>
          <p:nvPr>
            <p:ph sz="half" idx="1"/>
          </p:nvPr>
        </p:nvSpPr>
        <p:spPr>
          <a:xfrm>
            <a:off x="4876800" y="514350"/>
            <a:ext cx="4038600" cy="4000894"/>
          </a:xfrm>
        </p:spPr>
        <p:txBody>
          <a:bodyPr>
            <a:normAutofit/>
          </a:bodyPr>
          <a:lstStyle/>
          <a:p>
            <a:r>
              <a:rPr lang="en-US" sz="1400" dirty="0" smtClean="0"/>
              <a:t>Two different client programs connecting to the database.</a:t>
            </a:r>
          </a:p>
          <a:p>
            <a:pPr lvl="1"/>
            <a:r>
              <a:rPr lang="en-US" sz="1200" dirty="0" smtClean="0"/>
              <a:t>MySQL Workbench</a:t>
            </a:r>
          </a:p>
          <a:p>
            <a:pPr lvl="1"/>
            <a:r>
              <a:rPr lang="en-US" sz="1200" dirty="0" err="1" smtClean="0"/>
              <a:t>PyCharm</a:t>
            </a:r>
            <a:endParaRPr lang="en-US" sz="1200" dirty="0" smtClean="0"/>
          </a:p>
          <a:p>
            <a:r>
              <a:rPr lang="en-US" sz="1600" dirty="0" smtClean="0"/>
              <a:t>Both have</a:t>
            </a:r>
          </a:p>
          <a:p>
            <a:pPr lvl="1"/>
            <a:r>
              <a:rPr lang="en-US" sz="1400" dirty="0" smtClean="0"/>
              <a:t>Turned ”</a:t>
            </a:r>
            <a:r>
              <a:rPr lang="en-US" sz="1400" dirty="0" err="1" smtClean="0"/>
              <a:t>autocommit</a:t>
            </a:r>
            <a:r>
              <a:rPr lang="en-US" sz="1400" dirty="0" smtClean="0"/>
              <a:t>” off.</a:t>
            </a:r>
          </a:p>
          <a:p>
            <a:pPr lvl="1"/>
            <a:r>
              <a:rPr lang="en-US" sz="1400" dirty="0" smtClean="0"/>
              <a:t>Set an isolation.</a:t>
            </a:r>
          </a:p>
          <a:p>
            <a:pPr lvl="1"/>
            <a:r>
              <a:rPr lang="en-US" sz="1400" dirty="0" smtClean="0"/>
              <a:t>Explicitly commit/abort.</a:t>
            </a:r>
          </a:p>
          <a:p>
            <a:r>
              <a:rPr lang="en-US" sz="1600" dirty="0" smtClean="0"/>
              <a:t>Show some cases:</a:t>
            </a:r>
          </a:p>
          <a:p>
            <a:pPr lvl="1"/>
            <a:r>
              <a:rPr lang="en-US" sz="1400" dirty="0" smtClean="0"/>
              <a:t>SQL Workbench blocks </a:t>
            </a:r>
            <a:r>
              <a:rPr lang="en-US" sz="1400" dirty="0" err="1" smtClean="0"/>
              <a:t>PyCharm</a:t>
            </a:r>
            <a:r>
              <a:rPr lang="en-US" sz="1400" dirty="0" smtClean="0"/>
              <a:t/>
            </a:r>
            <a:br>
              <a:rPr lang="en-US" sz="1400" dirty="0" smtClean="0"/>
            </a:br>
            <a:r>
              <a:rPr lang="en-US" sz="1400" dirty="0" smtClean="0"/>
              <a:t>due to </a:t>
            </a:r>
            <a:r>
              <a:rPr lang="en-US" sz="1400" dirty="0" err="1" smtClean="0"/>
              <a:t>serializability</a:t>
            </a:r>
            <a:r>
              <a:rPr lang="en-US" sz="1400" dirty="0"/>
              <a:t> </a:t>
            </a:r>
            <a:r>
              <a:rPr lang="en-US" sz="1400" dirty="0" smtClean="0"/>
              <a:t>and vice versa.</a:t>
            </a:r>
          </a:p>
          <a:p>
            <a:pPr lvl="1"/>
            <a:r>
              <a:rPr lang="en-US" sz="1400" dirty="0" smtClean="0"/>
              <a:t>Repeatable read:</a:t>
            </a:r>
          </a:p>
          <a:p>
            <a:pPr lvl="2"/>
            <a:r>
              <a:rPr lang="en-US" sz="1200" dirty="0" smtClean="0"/>
              <a:t>SQL Workbench sees the same result set despite </a:t>
            </a:r>
            <a:r>
              <a:rPr lang="en-US" sz="1200" dirty="0" err="1" smtClean="0"/>
              <a:t>PyCharm</a:t>
            </a:r>
            <a:r>
              <a:rPr lang="en-US" sz="1200" dirty="0" smtClean="0"/>
              <a:t> insert.</a:t>
            </a:r>
          </a:p>
          <a:p>
            <a:pPr lvl="2"/>
            <a:r>
              <a:rPr lang="en-US" sz="1200" dirty="0" smtClean="0"/>
              <a:t>Sees new result after commit and starting a new transaction.</a:t>
            </a:r>
          </a:p>
        </p:txBody>
      </p:sp>
      <p:pic>
        <p:nvPicPr>
          <p:cNvPr id="4" name="Picture 3"/>
          <p:cNvPicPr>
            <a:picLocks noChangeAspect="1"/>
          </p:cNvPicPr>
          <p:nvPr/>
        </p:nvPicPr>
        <p:blipFill>
          <a:blip r:embed="rId2"/>
          <a:stretch>
            <a:fillRect/>
          </a:stretch>
        </p:blipFill>
        <p:spPr>
          <a:xfrm>
            <a:off x="152400" y="514350"/>
            <a:ext cx="4152900" cy="2793618"/>
          </a:xfrm>
          <a:prstGeom prst="rect">
            <a:avLst/>
          </a:prstGeom>
          <a:ln w="19050">
            <a:solidFill>
              <a:schemeClr val="tx1"/>
            </a:solidFill>
          </a:ln>
        </p:spPr>
      </p:pic>
      <p:pic>
        <p:nvPicPr>
          <p:cNvPr id="5" name="Picture 4"/>
          <p:cNvPicPr>
            <a:picLocks noChangeAspect="1"/>
          </p:cNvPicPr>
          <p:nvPr/>
        </p:nvPicPr>
        <p:blipFill>
          <a:blip r:embed="rId3"/>
          <a:stretch>
            <a:fillRect/>
          </a:stretch>
        </p:blipFill>
        <p:spPr>
          <a:xfrm>
            <a:off x="76200" y="3853568"/>
            <a:ext cx="4743450" cy="668646"/>
          </a:xfrm>
          <a:prstGeom prst="rect">
            <a:avLst/>
          </a:prstGeom>
          <a:ln w="19050">
            <a:solidFill>
              <a:schemeClr val="tx1"/>
            </a:solidFill>
          </a:ln>
        </p:spPr>
      </p:pic>
    </p:spTree>
    <p:extLst>
      <p:ext uri="{BB962C8B-B14F-4D97-AF65-F5344CB8AC3E}">
        <p14:creationId xmlns:p14="http://schemas.microsoft.com/office/powerpoint/2010/main" val="2017029070"/>
      </p:ext>
    </p:extLst>
  </p:cSld>
  <p:clrMapOvr>
    <a:masterClrMapping/>
  </p:clrMapOvr>
  <p:transition spd="med">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TX_UTILS Code</a:t>
            </a:r>
            <a:endParaRPr lang="en-US" dirty="0"/>
          </a:p>
        </p:txBody>
      </p:sp>
      <p:pic>
        <p:nvPicPr>
          <p:cNvPr id="4" name="Picture 3"/>
          <p:cNvPicPr>
            <a:picLocks noChangeAspect="1"/>
          </p:cNvPicPr>
          <p:nvPr/>
        </p:nvPicPr>
        <p:blipFill>
          <a:blip r:embed="rId2"/>
          <a:stretch>
            <a:fillRect/>
          </a:stretch>
        </p:blipFill>
        <p:spPr>
          <a:xfrm>
            <a:off x="609600" y="393725"/>
            <a:ext cx="5891075" cy="4193903"/>
          </a:xfrm>
          <a:prstGeom prst="rect">
            <a:avLst/>
          </a:prstGeom>
        </p:spPr>
      </p:pic>
    </p:spTree>
    <p:extLst>
      <p:ext uri="{BB962C8B-B14F-4D97-AF65-F5344CB8AC3E}">
        <p14:creationId xmlns:p14="http://schemas.microsoft.com/office/powerpoint/2010/main" val="1501979734"/>
      </p:ext>
    </p:extLst>
  </p:cSld>
  <p:clrMapOvr>
    <a:masterClrMapping/>
  </p:clrMapOvr>
  <p:transition spd="med">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TX_UTILS Code</a:t>
            </a:r>
            <a:endParaRPr lang="en-US" dirty="0"/>
          </a:p>
        </p:txBody>
      </p:sp>
      <p:pic>
        <p:nvPicPr>
          <p:cNvPr id="3" name="Picture 2"/>
          <p:cNvPicPr>
            <a:picLocks noChangeAspect="1"/>
          </p:cNvPicPr>
          <p:nvPr/>
        </p:nvPicPr>
        <p:blipFill>
          <a:blip r:embed="rId2"/>
          <a:stretch>
            <a:fillRect/>
          </a:stretch>
        </p:blipFill>
        <p:spPr>
          <a:xfrm>
            <a:off x="76200" y="742950"/>
            <a:ext cx="4775577" cy="3777117"/>
          </a:xfrm>
          <a:prstGeom prst="rect">
            <a:avLst/>
          </a:prstGeom>
        </p:spPr>
      </p:pic>
      <p:pic>
        <p:nvPicPr>
          <p:cNvPr id="5" name="Picture 4"/>
          <p:cNvPicPr>
            <a:picLocks noChangeAspect="1"/>
          </p:cNvPicPr>
          <p:nvPr/>
        </p:nvPicPr>
        <p:blipFill>
          <a:blip r:embed="rId3"/>
          <a:stretch>
            <a:fillRect/>
          </a:stretch>
        </p:blipFill>
        <p:spPr>
          <a:xfrm>
            <a:off x="4114800" y="133350"/>
            <a:ext cx="4613434" cy="4500911"/>
          </a:xfrm>
          <a:prstGeom prst="rect">
            <a:avLst/>
          </a:prstGeom>
        </p:spPr>
      </p:pic>
    </p:spTree>
    <p:extLst>
      <p:ext uri="{BB962C8B-B14F-4D97-AF65-F5344CB8AC3E}">
        <p14:creationId xmlns:p14="http://schemas.microsoft.com/office/powerpoint/2010/main" val="795857887"/>
      </p:ext>
    </p:extLst>
  </p:cSld>
  <p:clrMapOvr>
    <a:masterClrMapping/>
  </p:clrMapOvr>
  <p:transition spd="med">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485900" y="171450"/>
            <a:ext cx="5829300" cy="828675"/>
          </a:xfrm>
          <a:noFill/>
          <a:ln/>
        </p:spPr>
        <p:txBody>
          <a:bodyPr/>
          <a:lstStyle/>
          <a:p>
            <a:r>
              <a:rPr lang="en-US" altLang="en-US"/>
              <a:t>Lock-Based Concurrency Control</a:t>
            </a:r>
          </a:p>
        </p:txBody>
      </p:sp>
      <p:sp>
        <p:nvSpPr>
          <p:cNvPr id="21507" name="Rectangle 3"/>
          <p:cNvSpPr>
            <a:spLocks noGrp="1" noChangeArrowheads="1"/>
          </p:cNvSpPr>
          <p:nvPr>
            <p:ph type="body" idx="1"/>
          </p:nvPr>
        </p:nvSpPr>
        <p:spPr>
          <a:xfrm>
            <a:off x="302508" y="920846"/>
            <a:ext cx="8394604" cy="3886200"/>
          </a:xfrm>
          <a:noFill/>
          <a:ln/>
        </p:spPr>
        <p:txBody>
          <a:bodyPr/>
          <a:lstStyle/>
          <a:p>
            <a:pPr>
              <a:lnSpc>
                <a:spcPct val="90000"/>
              </a:lnSpc>
            </a:pPr>
            <a:r>
              <a:rPr lang="en-US" altLang="en-US" i="1" u="sng" dirty="0">
                <a:solidFill>
                  <a:schemeClr val="accent2"/>
                </a:solidFill>
              </a:rPr>
              <a:t>Strict Two-phase Locking (Strict 2PL) Protocol</a:t>
            </a:r>
            <a:r>
              <a:rPr lang="en-US" altLang="en-US" dirty="0"/>
              <a:t>:</a:t>
            </a:r>
          </a:p>
          <a:p>
            <a:pPr lvl="1">
              <a:lnSpc>
                <a:spcPct val="90000"/>
              </a:lnSpc>
              <a:buSzPct val="75000"/>
            </a:pPr>
            <a:r>
              <a:rPr lang="en-US" altLang="en-US" dirty="0"/>
              <a:t>Each </a:t>
            </a:r>
            <a:r>
              <a:rPr lang="en-US" altLang="en-US" dirty="0" err="1"/>
              <a:t>Xact</a:t>
            </a:r>
            <a:r>
              <a:rPr lang="en-US" altLang="en-US" dirty="0"/>
              <a:t> must obtain a </a:t>
            </a:r>
            <a:r>
              <a:rPr lang="en-US" altLang="en-US" dirty="0">
                <a:solidFill>
                  <a:schemeClr val="accent2"/>
                </a:solidFill>
              </a:rPr>
              <a:t>S (</a:t>
            </a:r>
            <a:r>
              <a:rPr lang="en-US" altLang="en-US" i="1" dirty="0">
                <a:solidFill>
                  <a:schemeClr val="accent2"/>
                </a:solidFill>
              </a:rPr>
              <a:t>shared</a:t>
            </a:r>
            <a:r>
              <a:rPr lang="en-US" altLang="en-US" dirty="0">
                <a:solidFill>
                  <a:schemeClr val="accent2"/>
                </a:solidFill>
              </a:rPr>
              <a:t>) lock </a:t>
            </a:r>
            <a:r>
              <a:rPr lang="en-US" altLang="en-US" dirty="0"/>
              <a:t>on object before reading, and an </a:t>
            </a:r>
            <a:r>
              <a:rPr lang="en-US" altLang="en-US" dirty="0">
                <a:solidFill>
                  <a:schemeClr val="accent2"/>
                </a:solidFill>
              </a:rPr>
              <a:t>X (</a:t>
            </a:r>
            <a:r>
              <a:rPr lang="en-US" altLang="en-US" i="1" dirty="0">
                <a:solidFill>
                  <a:schemeClr val="accent2"/>
                </a:solidFill>
              </a:rPr>
              <a:t>exclusive</a:t>
            </a:r>
            <a:r>
              <a:rPr lang="en-US" altLang="en-US" dirty="0">
                <a:solidFill>
                  <a:schemeClr val="accent2"/>
                </a:solidFill>
              </a:rPr>
              <a:t>) lock </a:t>
            </a:r>
            <a:r>
              <a:rPr lang="en-US" altLang="en-US" dirty="0"/>
              <a:t>on object before writing.</a:t>
            </a:r>
          </a:p>
          <a:p>
            <a:pPr lvl="1">
              <a:lnSpc>
                <a:spcPct val="90000"/>
              </a:lnSpc>
              <a:buSzPct val="75000"/>
            </a:pPr>
            <a:r>
              <a:rPr lang="en-US" altLang="en-US" dirty="0"/>
              <a:t>All locks held by a transaction are released when the transaction completes</a:t>
            </a:r>
          </a:p>
          <a:p>
            <a:pPr lvl="2">
              <a:lnSpc>
                <a:spcPct val="90000"/>
              </a:lnSpc>
              <a:buSzPct val="75000"/>
            </a:pPr>
            <a:r>
              <a:rPr lang="en-US" altLang="en-US" dirty="0">
                <a:solidFill>
                  <a:schemeClr val="accent2"/>
                </a:solidFill>
              </a:rPr>
              <a:t>(Non-strict) 2PL Variant</a:t>
            </a:r>
            <a:r>
              <a:rPr lang="en-US" altLang="en-US" dirty="0"/>
              <a:t>: Release locks anytime, but cannot acquire locks after releasing any lock.</a:t>
            </a:r>
          </a:p>
          <a:p>
            <a:pPr lvl="1">
              <a:lnSpc>
                <a:spcPct val="90000"/>
              </a:lnSpc>
              <a:buSzPct val="75000"/>
            </a:pPr>
            <a:r>
              <a:rPr lang="en-US" altLang="en-US" dirty="0"/>
              <a:t> If an </a:t>
            </a:r>
            <a:r>
              <a:rPr lang="en-US" altLang="en-US" dirty="0" err="1"/>
              <a:t>Xact</a:t>
            </a:r>
            <a:r>
              <a:rPr lang="en-US" altLang="en-US" dirty="0"/>
              <a:t> holds an X lock on an object, no other </a:t>
            </a:r>
            <a:r>
              <a:rPr lang="en-US" altLang="en-US" dirty="0" err="1"/>
              <a:t>Xact</a:t>
            </a:r>
            <a:r>
              <a:rPr lang="en-US" altLang="en-US" dirty="0"/>
              <a:t> can get a lock (S or X) on that object.</a:t>
            </a:r>
          </a:p>
          <a:p>
            <a:pPr>
              <a:lnSpc>
                <a:spcPct val="90000"/>
              </a:lnSpc>
            </a:pPr>
            <a:r>
              <a:rPr lang="en-US" altLang="en-US" dirty="0"/>
              <a:t>Strict 2PL allows only serializable schedules.</a:t>
            </a:r>
          </a:p>
          <a:p>
            <a:pPr lvl="1">
              <a:lnSpc>
                <a:spcPct val="90000"/>
              </a:lnSpc>
            </a:pPr>
            <a:r>
              <a:rPr lang="en-US" altLang="en-US" dirty="0"/>
              <a:t>Additionally, it simplifies transaction aborts</a:t>
            </a:r>
          </a:p>
          <a:p>
            <a:pPr lvl="1">
              <a:lnSpc>
                <a:spcPct val="90000"/>
              </a:lnSpc>
            </a:pPr>
            <a:r>
              <a:rPr lang="en-US" altLang="en-US" dirty="0">
                <a:solidFill>
                  <a:schemeClr val="accent2"/>
                </a:solidFill>
              </a:rPr>
              <a:t>(Non-strict) 2PL</a:t>
            </a:r>
            <a:r>
              <a:rPr lang="en-US" altLang="en-US" dirty="0"/>
              <a:t> also allows only serializable schedules, but involves more complex abort processing</a:t>
            </a:r>
          </a:p>
        </p:txBody>
      </p:sp>
    </p:spTree>
    <p:extLst>
      <p:ext uri="{BB962C8B-B14F-4D97-AF65-F5344CB8AC3E}">
        <p14:creationId xmlns:p14="http://schemas.microsoft.com/office/powerpoint/2010/main" val="462659803"/>
      </p:ext>
    </p:extLst>
  </p:cSld>
  <p:clrMapOvr>
    <a:masterClrMapping/>
  </p:clrMapOvr>
  <p:transition>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noFill/>
          <a:ln/>
        </p:spPr>
        <p:txBody>
          <a:bodyPr/>
          <a:lstStyle/>
          <a:p>
            <a:r>
              <a:rPr lang="en-US" altLang="en-US"/>
              <a:t>Aborting a Transaction</a:t>
            </a:r>
          </a:p>
        </p:txBody>
      </p:sp>
      <p:sp>
        <p:nvSpPr>
          <p:cNvPr id="23555" name="Rectangle 3"/>
          <p:cNvSpPr>
            <a:spLocks noGrp="1" noChangeArrowheads="1"/>
          </p:cNvSpPr>
          <p:nvPr>
            <p:ph type="body" idx="1"/>
          </p:nvPr>
        </p:nvSpPr>
        <p:spPr>
          <a:xfrm>
            <a:off x="302508" y="1200150"/>
            <a:ext cx="8380854" cy="3600450"/>
          </a:xfrm>
          <a:noFill/>
          <a:ln/>
        </p:spPr>
        <p:txBody>
          <a:bodyPr/>
          <a:lstStyle/>
          <a:p>
            <a:r>
              <a:rPr lang="en-US" altLang="en-US" dirty="0"/>
              <a:t>If a transaction </a:t>
            </a:r>
            <a:r>
              <a:rPr lang="en-US" altLang="en-US" i="1" dirty="0" err="1"/>
              <a:t>Ti</a:t>
            </a:r>
            <a:r>
              <a:rPr lang="en-US" altLang="en-US" dirty="0"/>
              <a:t> is aborted, all its actions have to be undone.  Not only that, if </a:t>
            </a:r>
            <a:r>
              <a:rPr lang="en-US" altLang="en-US" i="1" dirty="0" err="1"/>
              <a:t>Tj</a:t>
            </a:r>
            <a:r>
              <a:rPr lang="en-US" altLang="en-US" i="1" dirty="0"/>
              <a:t> </a:t>
            </a:r>
            <a:r>
              <a:rPr lang="en-US" altLang="en-US" dirty="0"/>
              <a:t>reads an object last written by </a:t>
            </a:r>
            <a:r>
              <a:rPr lang="en-US" altLang="en-US" i="1" dirty="0" err="1"/>
              <a:t>Ti</a:t>
            </a:r>
            <a:r>
              <a:rPr lang="en-US" altLang="en-US" dirty="0"/>
              <a:t>,  </a:t>
            </a:r>
            <a:r>
              <a:rPr lang="en-US" altLang="en-US" i="1" dirty="0" err="1"/>
              <a:t>Tj</a:t>
            </a:r>
            <a:r>
              <a:rPr lang="en-US" altLang="en-US" dirty="0"/>
              <a:t> must be aborted as well!</a:t>
            </a:r>
          </a:p>
          <a:p>
            <a:r>
              <a:rPr lang="en-US" altLang="en-US" dirty="0"/>
              <a:t>Most systems avoid such </a:t>
            </a:r>
            <a:r>
              <a:rPr lang="en-US" altLang="en-US" i="1" dirty="0">
                <a:solidFill>
                  <a:schemeClr val="accent2"/>
                </a:solidFill>
              </a:rPr>
              <a:t>cascading aborts</a:t>
            </a:r>
            <a:r>
              <a:rPr lang="en-US" altLang="en-US" dirty="0">
                <a:solidFill>
                  <a:schemeClr val="accent2"/>
                </a:solidFill>
              </a:rPr>
              <a:t> </a:t>
            </a:r>
            <a:r>
              <a:rPr lang="en-US" altLang="en-US" dirty="0"/>
              <a:t>by releasing a transaction’s locks only at commit time.</a:t>
            </a:r>
          </a:p>
          <a:p>
            <a:pPr lvl="1">
              <a:buSzPct val="75000"/>
            </a:pPr>
            <a:r>
              <a:rPr lang="en-US" altLang="en-US" dirty="0"/>
              <a:t>If </a:t>
            </a:r>
            <a:r>
              <a:rPr lang="en-US" altLang="en-US" i="1" dirty="0" err="1"/>
              <a:t>Ti</a:t>
            </a:r>
            <a:r>
              <a:rPr lang="en-US" altLang="en-US" dirty="0"/>
              <a:t> writes an object, </a:t>
            </a:r>
            <a:r>
              <a:rPr lang="en-US" altLang="en-US" i="1" dirty="0" err="1"/>
              <a:t>Tj</a:t>
            </a:r>
            <a:r>
              <a:rPr lang="en-US" altLang="en-US" dirty="0"/>
              <a:t> can read this only after </a:t>
            </a:r>
            <a:r>
              <a:rPr lang="en-US" altLang="en-US" i="1" dirty="0" err="1"/>
              <a:t>Ti</a:t>
            </a:r>
            <a:r>
              <a:rPr lang="en-US" altLang="en-US" dirty="0"/>
              <a:t> commits.</a:t>
            </a:r>
          </a:p>
          <a:p>
            <a:r>
              <a:rPr lang="en-US" altLang="en-US" dirty="0"/>
              <a:t>In order to </a:t>
            </a:r>
            <a:r>
              <a:rPr lang="en-US" altLang="en-US" i="1" dirty="0"/>
              <a:t>undo</a:t>
            </a:r>
            <a:r>
              <a:rPr lang="en-US" altLang="en-US" dirty="0"/>
              <a:t> the actions of an aborted transaction, the DBMS maintains a </a:t>
            </a:r>
            <a:r>
              <a:rPr lang="en-US" altLang="en-US" i="1" dirty="0"/>
              <a:t>log</a:t>
            </a:r>
            <a:r>
              <a:rPr lang="en-US" altLang="en-US" dirty="0"/>
              <a:t> in which every write is recorded.  This mechanism is also used to recover from system crashes:  all active </a:t>
            </a:r>
            <a:r>
              <a:rPr lang="en-US" altLang="en-US" dirty="0" err="1"/>
              <a:t>Xacts</a:t>
            </a:r>
            <a:r>
              <a:rPr lang="en-US" altLang="en-US" dirty="0"/>
              <a:t> at the time of the crash are aborted when the system comes back up.</a:t>
            </a:r>
          </a:p>
        </p:txBody>
      </p:sp>
    </p:spTree>
    <p:extLst>
      <p:ext uri="{BB962C8B-B14F-4D97-AF65-F5344CB8AC3E}">
        <p14:creationId xmlns:p14="http://schemas.microsoft.com/office/powerpoint/2010/main" val="1100597396"/>
      </p:ext>
    </p:extLst>
  </p:cSld>
  <p:clrMapOvr>
    <a:masterClrMapping/>
  </p:clrMapOvr>
  <p:transition>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MySQL (Locking) Isolation</a:t>
            </a:r>
            <a:endParaRPr lang="en-US" dirty="0"/>
          </a:p>
        </p:txBody>
      </p:sp>
      <p:pic>
        <p:nvPicPr>
          <p:cNvPr id="4" name="Picture 3"/>
          <p:cNvPicPr>
            <a:picLocks noChangeAspect="1"/>
          </p:cNvPicPr>
          <p:nvPr/>
        </p:nvPicPr>
        <p:blipFill>
          <a:blip r:embed="rId2"/>
          <a:stretch>
            <a:fillRect/>
          </a:stretch>
        </p:blipFill>
        <p:spPr>
          <a:xfrm>
            <a:off x="0" y="514350"/>
            <a:ext cx="6649642" cy="3538996"/>
          </a:xfrm>
          <a:prstGeom prst="rect">
            <a:avLst/>
          </a:prstGeom>
        </p:spPr>
      </p:pic>
      <p:pic>
        <p:nvPicPr>
          <p:cNvPr id="5" name="Picture 4"/>
          <p:cNvPicPr>
            <a:picLocks noChangeAspect="1"/>
          </p:cNvPicPr>
          <p:nvPr/>
        </p:nvPicPr>
        <p:blipFill>
          <a:blip r:embed="rId3"/>
          <a:stretch>
            <a:fillRect/>
          </a:stretch>
        </p:blipFill>
        <p:spPr>
          <a:xfrm>
            <a:off x="2685010" y="2647950"/>
            <a:ext cx="6432757" cy="1615669"/>
          </a:xfrm>
          <a:prstGeom prst="rect">
            <a:avLst/>
          </a:prstGeom>
        </p:spPr>
      </p:pic>
    </p:spTree>
    <p:extLst>
      <p:ext uri="{BB962C8B-B14F-4D97-AF65-F5344CB8AC3E}">
        <p14:creationId xmlns:p14="http://schemas.microsoft.com/office/powerpoint/2010/main" val="1334766555"/>
      </p:ext>
    </p:extLst>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Isolation </a:t>
            </a:r>
            <a:r>
              <a:rPr lang="en-US" smtClean="0"/>
              <a:t>Levels  </a:t>
            </a:r>
            <a:r>
              <a:rPr lang="en-US" sz="1200" smtClean="0"/>
              <a:t>(</a:t>
            </a:r>
            <a:r>
              <a:rPr lang="en-US" sz="1200" dirty="0" smtClean="0"/>
              <a:t>https://</a:t>
            </a:r>
            <a:r>
              <a:rPr lang="en-US" sz="1200" dirty="0" err="1" smtClean="0"/>
              <a:t>en.wikipedia.org</a:t>
            </a:r>
            <a:r>
              <a:rPr lang="en-US" sz="1200" dirty="0" smtClean="0"/>
              <a:t>/wiki/Isolation_(</a:t>
            </a:r>
            <a:r>
              <a:rPr lang="en-US" sz="1200" dirty="0" err="1" smtClean="0"/>
              <a:t>database_systems</a:t>
            </a:r>
            <a:r>
              <a:rPr lang="en-US" sz="1200" dirty="0" smtClean="0"/>
              <a:t>)</a:t>
            </a:r>
            <a:endParaRPr lang="en-US" sz="1200" dirty="0"/>
          </a:p>
        </p:txBody>
      </p:sp>
      <p:sp>
        <p:nvSpPr>
          <p:cNvPr id="3" name="Content Placeholder 2"/>
          <p:cNvSpPr>
            <a:spLocks noGrp="1"/>
          </p:cNvSpPr>
          <p:nvPr>
            <p:ph sz="half" idx="1"/>
          </p:nvPr>
        </p:nvSpPr>
        <p:spPr>
          <a:xfrm>
            <a:off x="228600" y="590550"/>
            <a:ext cx="8495740" cy="4038600"/>
          </a:xfrm>
        </p:spPr>
        <p:txBody>
          <a:bodyPr>
            <a:noAutofit/>
          </a:bodyPr>
          <a:lstStyle/>
          <a:p>
            <a:pPr marL="0" indent="0">
              <a:spcBef>
                <a:spcPts val="0"/>
              </a:spcBef>
              <a:spcAft>
                <a:spcPts val="300"/>
              </a:spcAft>
              <a:buNone/>
            </a:pPr>
            <a:r>
              <a:rPr lang="en-US" sz="1000" b="1" dirty="0" smtClean="0"/>
              <a:t>Not all transaction use cases require 2PL and serializable execution. Databases support a a set of levels.</a:t>
            </a:r>
          </a:p>
          <a:p>
            <a:pPr>
              <a:spcBef>
                <a:spcPts val="0"/>
              </a:spcBef>
              <a:spcAft>
                <a:spcPts val="300"/>
              </a:spcAft>
            </a:pPr>
            <a:r>
              <a:rPr lang="en-US" sz="1000" b="1" dirty="0" smtClean="0"/>
              <a:t>Serializable</a:t>
            </a:r>
            <a:endParaRPr lang="en-US" sz="1000" dirty="0"/>
          </a:p>
          <a:p>
            <a:pPr lvl="1">
              <a:spcBef>
                <a:spcPts val="0"/>
              </a:spcBef>
              <a:spcAft>
                <a:spcPts val="300"/>
              </a:spcAft>
            </a:pPr>
            <a:r>
              <a:rPr lang="en-US" sz="900" dirty="0" smtClean="0"/>
              <a:t>With </a:t>
            </a:r>
            <a:r>
              <a:rPr lang="en-US" sz="900" dirty="0"/>
              <a:t>a lock-based </a:t>
            </a:r>
            <a:r>
              <a:rPr lang="en-US" sz="900" dirty="0">
                <a:hlinkClick r:id="rId2" tooltip="Concurrency control"/>
              </a:rPr>
              <a:t>concurrency control</a:t>
            </a:r>
            <a:r>
              <a:rPr lang="en-US" sz="900" dirty="0"/>
              <a:t> DBMS implementation, </a:t>
            </a:r>
            <a:r>
              <a:rPr lang="en-US" sz="900" dirty="0">
                <a:hlinkClick r:id="rId3" tooltip="Serializability"/>
              </a:rPr>
              <a:t>serializability</a:t>
            </a:r>
            <a:r>
              <a:rPr lang="en-US" sz="900" dirty="0"/>
              <a:t> requires read and write locks (acquired on selected data) to be released at the end of the transaction. Also </a:t>
            </a:r>
            <a:r>
              <a:rPr lang="en-US" sz="900" i="1" dirty="0"/>
              <a:t>range-locks</a:t>
            </a:r>
            <a:r>
              <a:rPr lang="en-US" sz="900" dirty="0"/>
              <a:t> must be acquired when a </a:t>
            </a:r>
            <a:r>
              <a:rPr lang="en-US" sz="900" dirty="0">
                <a:hlinkClick r:id="rId4" tooltip="Select (SQL)"/>
              </a:rPr>
              <a:t>SELECT</a:t>
            </a:r>
            <a:r>
              <a:rPr lang="en-US" sz="900" dirty="0"/>
              <a:t> query uses a ranged </a:t>
            </a:r>
            <a:r>
              <a:rPr lang="en-US" sz="900" i="1" dirty="0"/>
              <a:t>WHERE</a:t>
            </a:r>
            <a:r>
              <a:rPr lang="en-US" sz="900" dirty="0"/>
              <a:t> clause, especially to avoid the </a:t>
            </a:r>
            <a:r>
              <a:rPr lang="en-US" sz="900" b="1" i="1" dirty="0">
                <a:hlinkClick r:id="rId5" tooltip="Isolation (database systems)"/>
              </a:rPr>
              <a:t>phantom reads</a:t>
            </a:r>
            <a:r>
              <a:rPr lang="en-US" sz="900" dirty="0"/>
              <a:t> </a:t>
            </a:r>
            <a:r>
              <a:rPr lang="en-US" sz="900" dirty="0" smtClean="0"/>
              <a:t>phenomenon.</a:t>
            </a:r>
          </a:p>
          <a:p>
            <a:pPr lvl="1">
              <a:spcBef>
                <a:spcPts val="0"/>
              </a:spcBef>
              <a:spcAft>
                <a:spcPts val="300"/>
              </a:spcAft>
            </a:pPr>
            <a:r>
              <a:rPr lang="en-US" sz="900" i="1" dirty="0" smtClean="0"/>
              <a:t>The </a:t>
            </a:r>
            <a:r>
              <a:rPr lang="en-US" sz="900" i="1" dirty="0"/>
              <a:t>execution of concurrent SQL-transactions at isolation level SERIALIZABLE is guaranteed to be serializable. A serializable execution is defined to be an execution of the operations of concurrently executing SQL-transactions that produces the same effect as some serial execution of those same SQL-transactions. A serial execution is one in which each SQL-transaction executes to completion before the next SQL-transaction begins.</a:t>
            </a:r>
            <a:endParaRPr lang="en-US" sz="900" dirty="0"/>
          </a:p>
          <a:p>
            <a:pPr>
              <a:spcBef>
                <a:spcPts val="0"/>
              </a:spcBef>
              <a:spcAft>
                <a:spcPts val="300"/>
              </a:spcAft>
            </a:pPr>
            <a:r>
              <a:rPr lang="en-US" sz="1000" b="1" dirty="0"/>
              <a:t>Repeatable </a:t>
            </a:r>
            <a:r>
              <a:rPr lang="en-US" sz="1000" b="1" dirty="0" smtClean="0"/>
              <a:t>reads</a:t>
            </a:r>
            <a:endParaRPr lang="en-US" sz="1000" b="1" dirty="0"/>
          </a:p>
          <a:p>
            <a:pPr lvl="1">
              <a:spcBef>
                <a:spcPts val="0"/>
              </a:spcBef>
              <a:spcAft>
                <a:spcPts val="300"/>
              </a:spcAft>
            </a:pPr>
            <a:r>
              <a:rPr lang="en-US" sz="900" dirty="0"/>
              <a:t>In this isolation level, a lock-based </a:t>
            </a:r>
            <a:r>
              <a:rPr lang="en-US" sz="900" dirty="0">
                <a:hlinkClick r:id="rId2" tooltip="Concurrency control"/>
              </a:rPr>
              <a:t>concurrency control</a:t>
            </a:r>
            <a:r>
              <a:rPr lang="en-US" sz="900" dirty="0"/>
              <a:t> DBMS implementation keeps read and write locks (acquired on selected data) until the end of the transaction. However, </a:t>
            </a:r>
            <a:r>
              <a:rPr lang="en-US" sz="900" i="1" dirty="0"/>
              <a:t>range-locks</a:t>
            </a:r>
            <a:r>
              <a:rPr lang="en-US" sz="900" dirty="0"/>
              <a:t> are not managed, so </a:t>
            </a:r>
            <a:r>
              <a:rPr lang="en-US" sz="900" b="1" i="1" dirty="0">
                <a:hlinkClick r:id="rId5" tooltip="Isolation (database systems)"/>
              </a:rPr>
              <a:t>phantom reads</a:t>
            </a:r>
            <a:r>
              <a:rPr lang="en-US" sz="900" dirty="0"/>
              <a:t> can occur.</a:t>
            </a:r>
          </a:p>
          <a:p>
            <a:pPr lvl="1">
              <a:spcBef>
                <a:spcPts val="0"/>
              </a:spcBef>
              <a:spcAft>
                <a:spcPts val="300"/>
              </a:spcAft>
            </a:pPr>
            <a:r>
              <a:rPr lang="en-US" sz="900" dirty="0"/>
              <a:t>Write skew is possible at this isolation level, a phenomenon where two writes are allowed to the same column(s) in a table by two different writers (who have previously read the columns they are updating), resulting in the column having data that is a mix of the two transactions.</a:t>
            </a:r>
            <a:r>
              <a:rPr lang="en-US" sz="900" baseline="30000" dirty="0">
                <a:hlinkClick r:id="rId6"/>
              </a:rPr>
              <a:t>[3]</a:t>
            </a:r>
            <a:r>
              <a:rPr lang="en-US" sz="900" baseline="30000" dirty="0">
                <a:hlinkClick r:id="rId7"/>
              </a:rPr>
              <a:t>[4]</a:t>
            </a:r>
            <a:endParaRPr lang="en-US" sz="900" dirty="0"/>
          </a:p>
          <a:p>
            <a:pPr>
              <a:spcBef>
                <a:spcPts val="0"/>
              </a:spcBef>
              <a:spcAft>
                <a:spcPts val="300"/>
              </a:spcAft>
            </a:pPr>
            <a:r>
              <a:rPr lang="en-US" sz="1000" b="1" dirty="0"/>
              <a:t>Read </a:t>
            </a:r>
            <a:r>
              <a:rPr lang="en-US" sz="1000" b="1" dirty="0" smtClean="0"/>
              <a:t>committed</a:t>
            </a:r>
            <a:endParaRPr lang="en-US" sz="1000" b="1" dirty="0"/>
          </a:p>
          <a:p>
            <a:pPr lvl="1">
              <a:spcBef>
                <a:spcPts val="0"/>
              </a:spcBef>
              <a:spcAft>
                <a:spcPts val="300"/>
              </a:spcAft>
            </a:pPr>
            <a:r>
              <a:rPr lang="en-US" sz="900" dirty="0"/>
              <a:t>In this isolation level, a lock-based </a:t>
            </a:r>
            <a:r>
              <a:rPr lang="en-US" sz="900" dirty="0">
                <a:hlinkClick r:id="rId2" tooltip="Concurrency control"/>
              </a:rPr>
              <a:t>concurrency control</a:t>
            </a:r>
            <a:r>
              <a:rPr lang="en-US" sz="900" dirty="0"/>
              <a:t> DBMS implementation keeps write locks (acquired on selected data) until the end of the transaction, but read locks are released as soon as the </a:t>
            </a:r>
            <a:r>
              <a:rPr lang="en-US" sz="900" dirty="0">
                <a:hlinkClick r:id="rId4" tooltip="Select (SQL)"/>
              </a:rPr>
              <a:t>SELECT</a:t>
            </a:r>
            <a:r>
              <a:rPr lang="en-US" sz="900" dirty="0"/>
              <a:t> operation is performed (so the </a:t>
            </a:r>
            <a:r>
              <a:rPr lang="en-US" sz="900" b="1" i="1" dirty="0">
                <a:hlinkClick r:id="rId8" tooltip="Isolation (database systems)"/>
              </a:rPr>
              <a:t>non-repeatable reads phenomenon</a:t>
            </a:r>
            <a:r>
              <a:rPr lang="en-US" sz="900" dirty="0"/>
              <a:t> can occur in this isolation level). As in the previous level, </a:t>
            </a:r>
            <a:r>
              <a:rPr lang="en-US" sz="900" i="1" dirty="0"/>
              <a:t>range-locks</a:t>
            </a:r>
            <a:r>
              <a:rPr lang="en-US" sz="900" dirty="0"/>
              <a:t> are not managed.</a:t>
            </a:r>
          </a:p>
          <a:p>
            <a:pPr lvl="1">
              <a:spcBef>
                <a:spcPts val="0"/>
              </a:spcBef>
              <a:spcAft>
                <a:spcPts val="300"/>
              </a:spcAft>
            </a:pPr>
            <a:r>
              <a:rPr lang="en-US" sz="900" dirty="0"/>
              <a:t>Putting it in simpler words, read committed is an isolation level that guarantees that any data read is committed at the moment it is read. It simply restricts the reader from seeing any intermediate, uncommitted, 'dirty' read. It makes no promise whatsoever that if the transaction re-issues the read, it will find the same data; data is free to change after it is read.</a:t>
            </a:r>
          </a:p>
          <a:p>
            <a:pPr>
              <a:spcBef>
                <a:spcPts val="0"/>
              </a:spcBef>
              <a:spcAft>
                <a:spcPts val="300"/>
              </a:spcAft>
            </a:pPr>
            <a:r>
              <a:rPr lang="en-US" sz="1000" b="1" dirty="0"/>
              <a:t>Read </a:t>
            </a:r>
            <a:r>
              <a:rPr lang="en-US" sz="1000" b="1" dirty="0" smtClean="0"/>
              <a:t>uncommitted</a:t>
            </a:r>
            <a:endParaRPr lang="en-US" sz="1000" b="1" dirty="0"/>
          </a:p>
          <a:p>
            <a:pPr lvl="1">
              <a:spcBef>
                <a:spcPts val="0"/>
              </a:spcBef>
              <a:spcAft>
                <a:spcPts val="300"/>
              </a:spcAft>
            </a:pPr>
            <a:r>
              <a:rPr lang="en-US" sz="900" dirty="0"/>
              <a:t>This is the </a:t>
            </a:r>
            <a:r>
              <a:rPr lang="en-US" sz="900" i="1" dirty="0"/>
              <a:t>lowest</a:t>
            </a:r>
            <a:r>
              <a:rPr lang="en-US" sz="900" dirty="0"/>
              <a:t> isolation level. In this level, </a:t>
            </a:r>
            <a:r>
              <a:rPr lang="en-US" sz="900" b="1" i="1" dirty="0">
                <a:hlinkClick r:id="rId9" tooltip="Isolation (database systems)"/>
              </a:rPr>
              <a:t>dirty reads</a:t>
            </a:r>
            <a:r>
              <a:rPr lang="en-US" sz="900" dirty="0"/>
              <a:t> are allowed, so one transaction may see </a:t>
            </a:r>
            <a:r>
              <a:rPr lang="en-US" sz="900" i="1" dirty="0"/>
              <a:t>not-yet-committed</a:t>
            </a:r>
            <a:r>
              <a:rPr lang="en-US" sz="900" dirty="0"/>
              <a:t> changes made by other </a:t>
            </a:r>
            <a:r>
              <a:rPr lang="en-US" sz="900" dirty="0" smtClean="0"/>
              <a:t>transactions</a:t>
            </a:r>
            <a:endParaRPr lang="en-US" sz="900" dirty="0"/>
          </a:p>
        </p:txBody>
      </p:sp>
    </p:spTree>
    <p:extLst>
      <p:ext uri="{BB962C8B-B14F-4D97-AF65-F5344CB8AC3E}">
        <p14:creationId xmlns:p14="http://schemas.microsoft.com/office/powerpoint/2010/main" val="807313323"/>
      </p:ext>
    </p:extLst>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Databases, Cursors Define </a:t>
            </a:r>
            <a:r>
              <a:rPr lang="en-US" i="1" dirty="0" smtClean="0"/>
              <a:t>Isolation</a:t>
            </a:r>
            <a:r>
              <a:rPr lang="en-US" dirty="0" smtClean="0"/>
              <a:t> </a:t>
            </a:r>
            <a:endParaRPr lang="en-US" dirty="0"/>
          </a:p>
        </p:txBody>
      </p:sp>
      <p:sp>
        <p:nvSpPr>
          <p:cNvPr id="3" name="Content Placeholder 2"/>
          <p:cNvSpPr>
            <a:spLocks noGrp="1"/>
          </p:cNvSpPr>
          <p:nvPr>
            <p:ph sz="half" idx="1"/>
          </p:nvPr>
        </p:nvSpPr>
        <p:spPr>
          <a:xfrm>
            <a:off x="457200" y="2402053"/>
            <a:ext cx="8267140" cy="2130678"/>
          </a:xfrm>
        </p:spPr>
        <p:txBody>
          <a:bodyPr>
            <a:normAutofit fontScale="77500" lnSpcReduction="20000"/>
          </a:bodyPr>
          <a:lstStyle/>
          <a:p>
            <a:pPr>
              <a:lnSpc>
                <a:spcPct val="120000"/>
              </a:lnSpc>
              <a:spcBef>
                <a:spcPts val="0"/>
              </a:spcBef>
              <a:spcAft>
                <a:spcPts val="200"/>
              </a:spcAft>
            </a:pPr>
            <a:r>
              <a:rPr lang="en-US" dirty="0" smtClean="0"/>
              <a:t>We have talked about ACID transactions</a:t>
            </a:r>
          </a:p>
          <a:p>
            <a:pPr lvl="1">
              <a:lnSpc>
                <a:spcPct val="120000"/>
              </a:lnSpc>
              <a:spcBef>
                <a:spcPts val="0"/>
              </a:spcBef>
              <a:spcAft>
                <a:spcPts val="200"/>
              </a:spcAft>
            </a:pPr>
            <a:r>
              <a:rPr lang="en-US" dirty="0" smtClean="0"/>
              <a:t>Atomic: A set of writes all occur or none occur.</a:t>
            </a:r>
          </a:p>
          <a:p>
            <a:pPr lvl="1">
              <a:lnSpc>
                <a:spcPct val="120000"/>
              </a:lnSpc>
              <a:spcBef>
                <a:spcPts val="0"/>
              </a:spcBef>
              <a:spcAft>
                <a:spcPts val="200"/>
              </a:spcAft>
            </a:pPr>
            <a:r>
              <a:rPr lang="en-US" dirty="0" smtClean="0"/>
              <a:t>Durable: The data “does not disappear,” e.g. write to disk.</a:t>
            </a:r>
          </a:p>
          <a:p>
            <a:pPr lvl="1">
              <a:lnSpc>
                <a:spcPct val="120000"/>
              </a:lnSpc>
              <a:spcBef>
                <a:spcPts val="0"/>
              </a:spcBef>
              <a:spcAft>
                <a:spcPts val="200"/>
              </a:spcAft>
            </a:pPr>
            <a:r>
              <a:rPr lang="en-US" dirty="0" smtClean="0"/>
              <a:t>Consistent: My applications move the database between consistent states, e.g. the transfer function</a:t>
            </a:r>
            <a:br>
              <a:rPr lang="en-US" dirty="0" smtClean="0"/>
            </a:br>
            <a:r>
              <a:rPr lang="en-US" dirty="0" smtClean="0"/>
              <a:t>works correctly.</a:t>
            </a:r>
          </a:p>
          <a:p>
            <a:pPr>
              <a:lnSpc>
                <a:spcPct val="120000"/>
              </a:lnSpc>
              <a:spcBef>
                <a:spcPts val="0"/>
              </a:spcBef>
              <a:spcAft>
                <a:spcPts val="200"/>
              </a:spcAft>
            </a:pPr>
            <a:r>
              <a:rPr lang="en-US" dirty="0" smtClean="0"/>
              <a:t>Isolation</a:t>
            </a:r>
          </a:p>
          <a:p>
            <a:pPr lvl="1">
              <a:lnSpc>
                <a:spcPct val="120000"/>
              </a:lnSpc>
              <a:spcBef>
                <a:spcPts val="0"/>
              </a:spcBef>
              <a:spcAft>
                <a:spcPts val="200"/>
              </a:spcAft>
            </a:pPr>
            <a:r>
              <a:rPr lang="en-US" dirty="0" smtClean="0"/>
              <a:t>Determines what happens when two or more threads are manipulating the data at the same time. </a:t>
            </a:r>
          </a:p>
          <a:p>
            <a:pPr lvl="1">
              <a:lnSpc>
                <a:spcPct val="120000"/>
              </a:lnSpc>
              <a:spcBef>
                <a:spcPts val="0"/>
              </a:spcBef>
              <a:spcAft>
                <a:spcPts val="200"/>
              </a:spcAft>
            </a:pPr>
            <a:r>
              <a:rPr lang="en-US" dirty="0" smtClean="0"/>
              <a:t>And is defined relative to where cursors are and what they have touched.</a:t>
            </a:r>
          </a:p>
          <a:p>
            <a:pPr lvl="1">
              <a:lnSpc>
                <a:spcPct val="120000"/>
              </a:lnSpc>
              <a:spcBef>
                <a:spcPts val="0"/>
              </a:spcBef>
              <a:spcAft>
                <a:spcPts val="200"/>
              </a:spcAft>
            </a:pPr>
            <a:r>
              <a:rPr lang="en-US" dirty="0" smtClean="0"/>
              <a:t>Because the cursor movement determines </a:t>
            </a:r>
            <a:r>
              <a:rPr lang="en-US" i="1" dirty="0" smtClean="0"/>
              <a:t>what you are reading or have read.</a:t>
            </a:r>
          </a:p>
          <a:p>
            <a:pPr>
              <a:lnSpc>
                <a:spcPct val="120000"/>
              </a:lnSpc>
              <a:spcBef>
                <a:spcPts val="0"/>
              </a:spcBef>
              <a:spcAft>
                <a:spcPts val="200"/>
              </a:spcAft>
            </a:pPr>
            <a:r>
              <a:rPr lang="en-US" i="1" dirty="0" smtClean="0"/>
              <a:t>But, … Cursors are client conversation state and cannot be used in REST.</a:t>
            </a:r>
            <a:endParaRPr lang="en-US" dirty="0"/>
          </a:p>
        </p:txBody>
      </p:sp>
      <p:pic>
        <p:nvPicPr>
          <p:cNvPr id="5" name="Picture 4"/>
          <p:cNvPicPr>
            <a:picLocks noChangeAspect="1"/>
          </p:cNvPicPr>
          <p:nvPr/>
        </p:nvPicPr>
        <p:blipFill>
          <a:blip r:embed="rId2"/>
          <a:stretch>
            <a:fillRect/>
          </a:stretch>
        </p:blipFill>
        <p:spPr>
          <a:xfrm>
            <a:off x="4777650" y="889330"/>
            <a:ext cx="3946690" cy="1128293"/>
          </a:xfrm>
          <a:prstGeom prst="rect">
            <a:avLst/>
          </a:prstGeom>
        </p:spPr>
      </p:pic>
      <p:pic>
        <p:nvPicPr>
          <p:cNvPr id="6" name="Picture 5"/>
          <p:cNvPicPr>
            <a:picLocks noChangeAspect="1"/>
          </p:cNvPicPr>
          <p:nvPr/>
        </p:nvPicPr>
        <p:blipFill>
          <a:blip r:embed="rId3"/>
          <a:stretch>
            <a:fillRect/>
          </a:stretch>
        </p:blipFill>
        <p:spPr>
          <a:xfrm>
            <a:off x="321951" y="855022"/>
            <a:ext cx="4509204" cy="1559379"/>
          </a:xfrm>
          <a:prstGeom prst="rect">
            <a:avLst/>
          </a:prstGeom>
        </p:spPr>
      </p:pic>
    </p:spTree>
    <p:extLst>
      <p:ext uri="{BB962C8B-B14F-4D97-AF65-F5344CB8AC3E}">
        <p14:creationId xmlns:p14="http://schemas.microsoft.com/office/powerpoint/2010/main" val="1246644280"/>
      </p:ext>
    </p:extLst>
  </p:cSld>
  <p:clrMapOvr>
    <a:masterClrMapping/>
  </p:clrMapOvr>
  <p:transition spd="med">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Deadlock</a:t>
            </a:r>
            <a:endParaRPr lang="en-US" dirty="0"/>
          </a:p>
        </p:txBody>
      </p:sp>
      <p:pic>
        <p:nvPicPr>
          <p:cNvPr id="4" name="Picture 3"/>
          <p:cNvPicPr>
            <a:picLocks noChangeAspect="1"/>
          </p:cNvPicPr>
          <p:nvPr/>
        </p:nvPicPr>
        <p:blipFill>
          <a:blip r:embed="rId2"/>
          <a:stretch>
            <a:fillRect/>
          </a:stretch>
        </p:blipFill>
        <p:spPr>
          <a:xfrm>
            <a:off x="914400" y="590550"/>
            <a:ext cx="6400800" cy="3984171"/>
          </a:xfrm>
          <a:prstGeom prst="rect">
            <a:avLst/>
          </a:prstGeom>
        </p:spPr>
      </p:pic>
    </p:spTree>
    <p:extLst>
      <p:ext uri="{BB962C8B-B14F-4D97-AF65-F5344CB8AC3E}">
        <p14:creationId xmlns:p14="http://schemas.microsoft.com/office/powerpoint/2010/main" val="729325975"/>
      </p:ext>
    </p:extLst>
  </p:cSld>
  <p:clrMapOvr>
    <a:masterClrMapping/>
  </p:clrMapOvr>
  <p:transition spd="med">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Waitfor</a:t>
            </a:r>
            <a:r>
              <a:rPr lang="en-US" dirty="0" smtClean="0"/>
              <a:t> Graph</a:t>
            </a:r>
            <a:endParaRPr lang="en-US" dirty="0"/>
          </a:p>
        </p:txBody>
      </p:sp>
      <p:sp>
        <p:nvSpPr>
          <p:cNvPr id="3" name="Content Placeholder 2"/>
          <p:cNvSpPr>
            <a:spLocks noGrp="1"/>
          </p:cNvSpPr>
          <p:nvPr>
            <p:ph sz="half" idx="1"/>
          </p:nvPr>
        </p:nvSpPr>
        <p:spPr>
          <a:xfrm>
            <a:off x="76200" y="590550"/>
            <a:ext cx="7772400" cy="4038600"/>
          </a:xfrm>
        </p:spPr>
        <p:txBody>
          <a:bodyPr>
            <a:normAutofit/>
          </a:bodyPr>
          <a:lstStyle/>
          <a:p>
            <a:r>
              <a:rPr lang="en-US" dirty="0" smtClean="0"/>
              <a:t>The </a:t>
            </a:r>
            <a:r>
              <a:rPr lang="en-US" dirty="0" err="1" smtClean="0"/>
              <a:t>waitfor</a:t>
            </a:r>
            <a:r>
              <a:rPr lang="en-US" dirty="0" smtClean="0"/>
              <a:t> graph has a directed</a:t>
            </a:r>
            <a:br>
              <a:rPr lang="en-US" dirty="0" smtClean="0"/>
            </a:br>
            <a:r>
              <a:rPr lang="en-US" dirty="0" smtClean="0"/>
              <a:t>edge from T1 to T2 if</a:t>
            </a:r>
          </a:p>
          <a:p>
            <a:pPr lvl="1"/>
            <a:r>
              <a:rPr lang="en-US" dirty="0" smtClean="0"/>
              <a:t>T1 requests a lock on a resource.</a:t>
            </a:r>
          </a:p>
          <a:p>
            <a:pPr lvl="1"/>
            <a:r>
              <a:rPr lang="en-US" dirty="0" smtClean="0"/>
              <a:t>T2 currently holds an incompatible</a:t>
            </a:r>
            <a:br>
              <a:rPr lang="en-US" dirty="0" smtClean="0"/>
            </a:br>
            <a:r>
              <a:rPr lang="en-US" dirty="0" smtClean="0"/>
              <a:t>lock on the resource.</a:t>
            </a:r>
          </a:p>
          <a:p>
            <a:r>
              <a:rPr lang="en-US" dirty="0" smtClean="0"/>
              <a:t>Delete the edge when T2</a:t>
            </a:r>
            <a:br>
              <a:rPr lang="en-US" dirty="0" smtClean="0"/>
            </a:br>
            <a:r>
              <a:rPr lang="en-US" dirty="0" smtClean="0"/>
              <a:t>releases the conflicting lock.</a:t>
            </a:r>
          </a:p>
          <a:p>
            <a:r>
              <a:rPr lang="en-US" dirty="0" smtClean="0"/>
              <a:t>There is a </a:t>
            </a:r>
            <a:r>
              <a:rPr lang="en-US" i="1" dirty="0" smtClean="0"/>
              <a:t>deadlock</a:t>
            </a:r>
            <a:r>
              <a:rPr lang="en-US" dirty="0" smtClean="0"/>
              <a:t> if the</a:t>
            </a:r>
            <a:br>
              <a:rPr lang="en-US" dirty="0" smtClean="0"/>
            </a:br>
            <a:r>
              <a:rPr lang="en-US" dirty="0" err="1" smtClean="0"/>
              <a:t>waitfor</a:t>
            </a:r>
            <a:r>
              <a:rPr lang="en-US" dirty="0" smtClean="0"/>
              <a:t> graph has a directed cycle.</a:t>
            </a:r>
          </a:p>
          <a:p>
            <a:r>
              <a:rPr lang="en-US" dirty="0" smtClean="0"/>
              <a:t>Breaking deadlocks:</a:t>
            </a:r>
          </a:p>
          <a:p>
            <a:pPr lvl="1"/>
            <a:r>
              <a:rPr lang="en-US" dirty="0" smtClean="0"/>
              <a:t>Use the </a:t>
            </a:r>
            <a:r>
              <a:rPr lang="en-US" dirty="0" err="1" smtClean="0"/>
              <a:t>waifor</a:t>
            </a:r>
            <a:r>
              <a:rPr lang="en-US" dirty="0" smtClean="0"/>
              <a:t> graph and explicitly abort a transaction.</a:t>
            </a:r>
          </a:p>
          <a:p>
            <a:pPr lvl="1"/>
            <a:r>
              <a:rPr lang="en-US" dirty="0" smtClean="0"/>
              <a:t>The more common approach is to use ”timeouts,” retry the transaction and hope the problem goes away,</a:t>
            </a:r>
            <a:endParaRPr lang="en-US" dirty="0"/>
          </a:p>
        </p:txBody>
      </p:sp>
      <p:pic>
        <p:nvPicPr>
          <p:cNvPr id="5" name="Picture 4"/>
          <p:cNvPicPr>
            <a:picLocks noChangeAspect="1"/>
          </p:cNvPicPr>
          <p:nvPr/>
        </p:nvPicPr>
        <p:blipFill>
          <a:blip r:embed="rId2"/>
          <a:stretch>
            <a:fillRect/>
          </a:stretch>
        </p:blipFill>
        <p:spPr>
          <a:xfrm>
            <a:off x="4267200" y="742950"/>
            <a:ext cx="4679393" cy="2857772"/>
          </a:xfrm>
          <a:prstGeom prst="rect">
            <a:avLst/>
          </a:prstGeom>
        </p:spPr>
      </p:pic>
    </p:spTree>
    <p:extLst>
      <p:ext uri="{BB962C8B-B14F-4D97-AF65-F5344CB8AC3E}">
        <p14:creationId xmlns:p14="http://schemas.microsoft.com/office/powerpoint/2010/main" val="468685264"/>
      </p:ext>
    </p:extLst>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a:t>
            </a:r>
            <a:endParaRPr lang="en-US" dirty="0"/>
          </a:p>
        </p:txBody>
      </p:sp>
      <p:sp>
        <p:nvSpPr>
          <p:cNvPr id="3" name="Content Placeholder 2"/>
          <p:cNvSpPr>
            <a:spLocks noGrp="1"/>
          </p:cNvSpPr>
          <p:nvPr>
            <p:ph sz="half" idx="1"/>
          </p:nvPr>
        </p:nvSpPr>
        <p:spPr>
          <a:xfrm>
            <a:off x="228600" y="666750"/>
            <a:ext cx="8495740" cy="3848494"/>
          </a:xfrm>
        </p:spPr>
        <p:txBody>
          <a:bodyPr>
            <a:normAutofit fontScale="92500" lnSpcReduction="10000"/>
          </a:bodyPr>
          <a:lstStyle/>
          <a:p>
            <a:pPr>
              <a:lnSpc>
                <a:spcPct val="110000"/>
              </a:lnSpc>
              <a:spcBef>
                <a:spcPts val="0"/>
              </a:spcBef>
              <a:spcAft>
                <a:spcPts val="200"/>
              </a:spcAft>
            </a:pPr>
            <a:r>
              <a:rPr lang="en-US" dirty="0" smtClean="0"/>
              <a:t>Completing transactions and recovery:</a:t>
            </a:r>
            <a:endParaRPr lang="en-US" dirty="0" smtClean="0"/>
          </a:p>
          <a:p>
            <a:pPr lvl="1">
              <a:lnSpc>
                <a:spcPct val="110000"/>
              </a:lnSpc>
              <a:spcBef>
                <a:spcPts val="0"/>
              </a:spcBef>
              <a:spcAft>
                <a:spcPts val="200"/>
              </a:spcAft>
            </a:pPr>
            <a:r>
              <a:rPr lang="en-US" dirty="0" smtClean="0"/>
              <a:t>I made a few mistakes (around isolation) when using the chalkboard to “clarify” slides.</a:t>
            </a:r>
          </a:p>
          <a:p>
            <a:pPr lvl="1">
              <a:lnSpc>
                <a:spcPct val="110000"/>
              </a:lnSpc>
              <a:spcBef>
                <a:spcPts val="0"/>
              </a:spcBef>
              <a:spcAft>
                <a:spcPts val="200"/>
              </a:spcAft>
            </a:pPr>
            <a:r>
              <a:rPr lang="en-US" dirty="0" smtClean="0"/>
              <a:t>Examples in this space can be tricky and detailed, and ”winging it” often results in my making mistakes.</a:t>
            </a:r>
          </a:p>
          <a:p>
            <a:pPr lvl="1">
              <a:lnSpc>
                <a:spcPct val="110000"/>
              </a:lnSpc>
              <a:spcBef>
                <a:spcPts val="0"/>
              </a:spcBef>
              <a:spcAft>
                <a:spcPts val="200"/>
              </a:spcAft>
            </a:pPr>
            <a:r>
              <a:rPr lang="en-US" dirty="0" smtClean="0"/>
              <a:t>Specific topics:</a:t>
            </a:r>
          </a:p>
          <a:p>
            <a:pPr lvl="2">
              <a:lnSpc>
                <a:spcPct val="110000"/>
              </a:lnSpc>
              <a:spcBef>
                <a:spcPts val="0"/>
              </a:spcBef>
              <a:spcAft>
                <a:spcPts val="200"/>
              </a:spcAft>
            </a:pPr>
            <a:r>
              <a:rPr lang="en-US" dirty="0" smtClean="0"/>
              <a:t>Schedules and </a:t>
            </a:r>
            <a:r>
              <a:rPr lang="en-US" dirty="0" err="1" smtClean="0"/>
              <a:t>serializability</a:t>
            </a:r>
            <a:r>
              <a:rPr lang="en-US" dirty="0" smtClean="0"/>
              <a:t>. </a:t>
            </a:r>
          </a:p>
          <a:p>
            <a:pPr lvl="2">
              <a:lnSpc>
                <a:spcPct val="110000"/>
              </a:lnSpc>
              <a:spcBef>
                <a:spcPts val="0"/>
              </a:spcBef>
              <a:spcAft>
                <a:spcPts val="200"/>
              </a:spcAft>
            </a:pPr>
            <a:r>
              <a:rPr lang="en-US" dirty="0" smtClean="0"/>
              <a:t>Locking, deadlocks.</a:t>
            </a:r>
          </a:p>
          <a:p>
            <a:pPr lvl="2">
              <a:lnSpc>
                <a:spcPct val="110000"/>
              </a:lnSpc>
              <a:spcBef>
                <a:spcPts val="0"/>
              </a:spcBef>
              <a:spcAft>
                <a:spcPts val="200"/>
              </a:spcAft>
            </a:pPr>
            <a:r>
              <a:rPr lang="en-US" dirty="0" smtClean="0"/>
              <a:t>Optimistic transactions.</a:t>
            </a:r>
          </a:p>
          <a:p>
            <a:pPr lvl="2">
              <a:lnSpc>
                <a:spcPct val="110000"/>
              </a:lnSpc>
              <a:spcBef>
                <a:spcPts val="0"/>
              </a:spcBef>
              <a:spcAft>
                <a:spcPts val="200"/>
              </a:spcAft>
            </a:pPr>
            <a:r>
              <a:rPr lang="en-US" dirty="0" err="1" smtClean="0"/>
              <a:t>ETags</a:t>
            </a:r>
            <a:r>
              <a:rPr lang="en-US" dirty="0" smtClean="0"/>
              <a:t>.</a:t>
            </a:r>
          </a:p>
          <a:p>
            <a:pPr>
              <a:lnSpc>
                <a:spcPct val="110000"/>
              </a:lnSpc>
              <a:spcBef>
                <a:spcPts val="0"/>
              </a:spcBef>
              <a:spcAft>
                <a:spcPts val="200"/>
              </a:spcAft>
            </a:pPr>
            <a:r>
              <a:rPr lang="en-US" dirty="0" smtClean="0"/>
              <a:t>NoSQL Databases:</a:t>
            </a:r>
          </a:p>
          <a:p>
            <a:pPr lvl="1">
              <a:lnSpc>
                <a:spcPct val="110000"/>
              </a:lnSpc>
              <a:spcBef>
                <a:spcPts val="0"/>
              </a:spcBef>
              <a:spcAft>
                <a:spcPts val="200"/>
              </a:spcAft>
            </a:pPr>
            <a:r>
              <a:rPr lang="en-US" dirty="0" smtClean="0"/>
              <a:t>Concepts, classification, motivation.</a:t>
            </a:r>
          </a:p>
          <a:p>
            <a:pPr lvl="1">
              <a:lnSpc>
                <a:spcPct val="110000"/>
              </a:lnSpc>
              <a:spcBef>
                <a:spcPts val="0"/>
              </a:spcBef>
              <a:spcAft>
                <a:spcPts val="200"/>
              </a:spcAft>
            </a:pPr>
            <a:r>
              <a:rPr lang="en-US" dirty="0" smtClean="0"/>
              <a:t>CAP Theorem</a:t>
            </a:r>
          </a:p>
          <a:p>
            <a:pPr lvl="1">
              <a:lnSpc>
                <a:spcPct val="110000"/>
              </a:lnSpc>
              <a:spcBef>
                <a:spcPts val="0"/>
              </a:spcBef>
              <a:spcAft>
                <a:spcPts val="200"/>
              </a:spcAft>
            </a:pPr>
            <a:r>
              <a:rPr lang="en-US" dirty="0" smtClean="0"/>
              <a:t>Eventual Consistency</a:t>
            </a:r>
          </a:p>
          <a:p>
            <a:pPr lvl="1">
              <a:lnSpc>
                <a:spcPct val="110000"/>
              </a:lnSpc>
              <a:spcBef>
                <a:spcPts val="0"/>
              </a:spcBef>
              <a:spcAft>
                <a:spcPts val="200"/>
              </a:spcAft>
            </a:pPr>
            <a:r>
              <a:rPr lang="en-US" dirty="0" smtClean="0"/>
              <a:t>Three examples: </a:t>
            </a:r>
            <a:r>
              <a:rPr lang="en-US" dirty="0" err="1" smtClean="0"/>
              <a:t>Redis</a:t>
            </a:r>
            <a:r>
              <a:rPr lang="en-US" dirty="0" smtClean="0"/>
              <a:t>, Neo4J, </a:t>
            </a:r>
            <a:r>
              <a:rPr lang="en-US" dirty="0" err="1" smtClean="0"/>
              <a:t>DynamoDB</a:t>
            </a:r>
            <a:endParaRPr lang="en-US" dirty="0" smtClean="0"/>
          </a:p>
          <a:p>
            <a:pPr lvl="1">
              <a:lnSpc>
                <a:spcPct val="110000"/>
              </a:lnSpc>
              <a:spcBef>
                <a:spcPts val="0"/>
              </a:spcBef>
              <a:spcAft>
                <a:spcPts val="200"/>
              </a:spcAft>
            </a:pPr>
            <a:r>
              <a:rPr lang="en-US" dirty="0" smtClean="0"/>
              <a:t>Usage scenarios for each.</a:t>
            </a:r>
            <a:endParaRPr lang="en-US" dirty="0" smtClean="0"/>
          </a:p>
        </p:txBody>
      </p:sp>
    </p:spTree>
    <p:extLst>
      <p:ext uri="{BB962C8B-B14F-4D97-AF65-F5344CB8AC3E}">
        <p14:creationId xmlns:p14="http://schemas.microsoft.com/office/powerpoint/2010/main" val="636369918"/>
      </p:ext>
    </p:extLst>
  </p:cSld>
  <p:clrMapOvr>
    <a:masterClrMapping/>
  </p:clrMapOvr>
  <p:transition spd="med">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Optimistic and Pessimistic Concurrency Control</a:t>
            </a:r>
            <a:endParaRPr lang="en-US" dirty="0"/>
          </a:p>
        </p:txBody>
      </p:sp>
      <p:sp>
        <p:nvSpPr>
          <p:cNvPr id="3" name="Content Placeholder 2"/>
          <p:cNvSpPr>
            <a:spLocks noGrp="1"/>
          </p:cNvSpPr>
          <p:nvPr>
            <p:ph sz="half" idx="1"/>
          </p:nvPr>
        </p:nvSpPr>
        <p:spPr>
          <a:xfrm>
            <a:off x="228600" y="590550"/>
            <a:ext cx="8495740" cy="3924694"/>
          </a:xfrm>
        </p:spPr>
        <p:txBody>
          <a:bodyPr>
            <a:noAutofit/>
          </a:bodyPr>
          <a:lstStyle/>
          <a:p>
            <a:pPr>
              <a:spcBef>
                <a:spcPts val="0"/>
              </a:spcBef>
              <a:spcAft>
                <a:spcPts val="200"/>
              </a:spcAft>
            </a:pPr>
            <a:r>
              <a:rPr lang="en-US" sz="1600" dirty="0" smtClean="0"/>
              <a:t>Locking is </a:t>
            </a:r>
            <a:r>
              <a:rPr lang="en-US" sz="1600" i="1" dirty="0" smtClean="0"/>
              <a:t>pessimistic.</a:t>
            </a:r>
          </a:p>
          <a:p>
            <a:pPr lvl="1">
              <a:spcBef>
                <a:spcPts val="0"/>
              </a:spcBef>
              <a:spcAft>
                <a:spcPts val="200"/>
              </a:spcAft>
            </a:pPr>
            <a:r>
              <a:rPr lang="en-US" dirty="0" smtClean="0"/>
              <a:t>It achieves isolation and </a:t>
            </a:r>
            <a:r>
              <a:rPr lang="en-US" dirty="0" err="1" smtClean="0"/>
              <a:t>serializability</a:t>
            </a:r>
            <a:r>
              <a:rPr lang="en-US" dirty="0" smtClean="0"/>
              <a:t>.</a:t>
            </a:r>
          </a:p>
          <a:p>
            <a:pPr lvl="1">
              <a:spcBef>
                <a:spcPts val="0"/>
              </a:spcBef>
              <a:spcAft>
                <a:spcPts val="200"/>
              </a:spcAft>
            </a:pPr>
            <a:r>
              <a:rPr lang="en-US" dirty="0" smtClean="0"/>
              <a:t>But sometimes prevents concurrency when a conflict does not actually happen.</a:t>
            </a:r>
          </a:p>
          <a:p>
            <a:pPr>
              <a:spcBef>
                <a:spcPts val="0"/>
              </a:spcBef>
              <a:spcAft>
                <a:spcPts val="200"/>
              </a:spcAft>
            </a:pPr>
            <a:r>
              <a:rPr lang="en-US" sz="1600" b="1" dirty="0" smtClean="0"/>
              <a:t>“Optimistic </a:t>
            </a:r>
            <a:r>
              <a:rPr lang="en-US" sz="1600" b="1" dirty="0"/>
              <a:t>concurrency control</a:t>
            </a:r>
            <a:r>
              <a:rPr lang="en-US" sz="1600" dirty="0"/>
              <a:t> (</a:t>
            </a:r>
            <a:r>
              <a:rPr lang="en-US" sz="1600" b="1" dirty="0"/>
              <a:t>OCC</a:t>
            </a:r>
            <a:r>
              <a:rPr lang="en-US" sz="1600" dirty="0"/>
              <a:t>) is a </a:t>
            </a:r>
            <a:r>
              <a:rPr lang="en-US" sz="1600" dirty="0">
                <a:hlinkClick r:id="rId2" tooltip="Concurrency control"/>
              </a:rPr>
              <a:t>concurrency control</a:t>
            </a:r>
            <a:r>
              <a:rPr lang="en-US" sz="1600" dirty="0"/>
              <a:t> method applied to transactional systems such as </a:t>
            </a:r>
            <a:r>
              <a:rPr lang="en-US" sz="1600" dirty="0">
                <a:hlinkClick r:id="rId3" tooltip="Relational database management systems"/>
              </a:rPr>
              <a:t>relational database management systems</a:t>
            </a:r>
            <a:r>
              <a:rPr lang="en-US" sz="1600" dirty="0"/>
              <a:t> and </a:t>
            </a:r>
            <a:r>
              <a:rPr lang="en-US" sz="1600" dirty="0">
                <a:hlinkClick r:id="rId4" tooltip="Software transactional memory"/>
              </a:rPr>
              <a:t>software transactional memory</a:t>
            </a:r>
            <a:r>
              <a:rPr lang="en-US" sz="1600" dirty="0"/>
              <a:t>. OCC assumes that multiple transactions can frequently complete without interfering with each other. While running, transactions use data resources without acquiring locks on those resources. Before committing, each transaction verifies that no other transaction has modified the data it has read. If the check reveals conflicting modifications, the committing transaction rolls back and can be restarted</a:t>
            </a:r>
            <a:r>
              <a:rPr lang="en-US" sz="1600" dirty="0" smtClean="0"/>
              <a:t>.</a:t>
            </a:r>
          </a:p>
          <a:p>
            <a:pPr>
              <a:spcBef>
                <a:spcPts val="0"/>
              </a:spcBef>
              <a:spcAft>
                <a:spcPts val="200"/>
              </a:spcAft>
            </a:pPr>
            <a:r>
              <a:rPr lang="en-US" sz="1600" dirty="0"/>
              <a:t>OCC is generally used in environments with low </a:t>
            </a:r>
            <a:r>
              <a:rPr lang="en-US" sz="1600" dirty="0">
                <a:hlinkClick r:id="rId5" tooltip="Block contention"/>
              </a:rPr>
              <a:t>data contention</a:t>
            </a:r>
            <a:r>
              <a:rPr lang="en-US" sz="1600" dirty="0"/>
              <a:t>. When conflicts are rare, transactions can complete without the expense of managing locks and without having transactions wait for other transactions' locks to clear, leading to higher throughput than other concurrency control methods</a:t>
            </a:r>
            <a:r>
              <a:rPr lang="en-US" sz="1600" dirty="0"/>
              <a:t>.”</a:t>
            </a:r>
            <a:br>
              <a:rPr lang="en-US" sz="1600" dirty="0"/>
            </a:br>
            <a:r>
              <a:rPr lang="en-US" sz="1600" dirty="0" smtClean="0"/>
              <a:t>(https</a:t>
            </a:r>
            <a:r>
              <a:rPr lang="en-US" sz="1600" dirty="0"/>
              <a:t>://</a:t>
            </a:r>
            <a:r>
              <a:rPr lang="en-US" sz="1600" dirty="0" err="1" smtClean="0"/>
              <a:t>en.wikipedia.org</a:t>
            </a:r>
            <a:r>
              <a:rPr lang="en-US" sz="1600" dirty="0" smtClean="0"/>
              <a:t>/wiki/</a:t>
            </a:r>
            <a:r>
              <a:rPr lang="en-US" sz="1600" dirty="0" err="1" smtClean="0"/>
              <a:t>Optimistic_concurrency_control</a:t>
            </a:r>
            <a:r>
              <a:rPr lang="en-US" sz="1600" dirty="0"/>
              <a:t>)</a:t>
            </a:r>
            <a:r>
              <a:rPr lang="en-US" sz="1600" dirty="0"/>
              <a:t> </a:t>
            </a:r>
            <a:endParaRPr lang="en-US" sz="1600" dirty="0"/>
          </a:p>
        </p:txBody>
      </p:sp>
    </p:spTree>
    <p:extLst>
      <p:ext uri="{BB962C8B-B14F-4D97-AF65-F5344CB8AC3E}">
        <p14:creationId xmlns:p14="http://schemas.microsoft.com/office/powerpoint/2010/main" val="270539148"/>
      </p:ext>
    </p:extLst>
  </p:cSld>
  <p:clrMapOvr>
    <a:masterClrMapping/>
  </p:clrMapOvr>
  <p:transition spd="med">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04800" y="57150"/>
            <a:ext cx="5722017" cy="4400550"/>
          </a:xfrm>
          <a:prstGeom prst="rect">
            <a:avLst/>
          </a:prstGeom>
        </p:spPr>
      </p:pic>
      <p:sp>
        <p:nvSpPr>
          <p:cNvPr id="7" name="Rectangle 6"/>
          <p:cNvSpPr/>
          <p:nvPr/>
        </p:nvSpPr>
        <p:spPr>
          <a:xfrm>
            <a:off x="5029200" y="4400550"/>
            <a:ext cx="4572000" cy="246221"/>
          </a:xfrm>
          <a:prstGeom prst="rect">
            <a:avLst/>
          </a:prstGeom>
        </p:spPr>
        <p:txBody>
          <a:bodyPr>
            <a:spAutoFit/>
          </a:bodyPr>
          <a:lstStyle/>
          <a:p>
            <a:r>
              <a:rPr lang="en-US" sz="1000" dirty="0"/>
              <a:t>http://</a:t>
            </a:r>
            <a:r>
              <a:rPr lang="en-US" sz="1000" dirty="0" err="1"/>
              <a:t>joerg.endrullis.de</a:t>
            </a:r>
            <a:r>
              <a:rPr lang="en-US" sz="1000" dirty="0"/>
              <a:t>/databases/06_transactions.pdf/0224_slide.html</a:t>
            </a:r>
          </a:p>
        </p:txBody>
      </p:sp>
    </p:spTree>
    <p:extLst>
      <p:ext uri="{BB962C8B-B14F-4D97-AF65-F5344CB8AC3E}">
        <p14:creationId xmlns:p14="http://schemas.microsoft.com/office/powerpoint/2010/main" val="1426853385"/>
      </p:ext>
    </p:extLst>
  </p:cSld>
  <p:clrMapOvr>
    <a:masterClrMapping/>
  </p:clrMapOvr>
  <p:transition spd="med">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90600" y="133350"/>
            <a:ext cx="5943600" cy="4472811"/>
          </a:xfrm>
          <a:prstGeom prst="rect">
            <a:avLst/>
          </a:prstGeom>
        </p:spPr>
      </p:pic>
    </p:spTree>
    <p:extLst>
      <p:ext uri="{BB962C8B-B14F-4D97-AF65-F5344CB8AC3E}">
        <p14:creationId xmlns:p14="http://schemas.microsoft.com/office/powerpoint/2010/main" val="452699859"/>
      </p:ext>
    </p:extLst>
  </p:cSld>
  <p:clrMapOvr>
    <a:masterClrMapping/>
  </p:clrMapOvr>
  <p:transition spd="med">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smtClean="0">
                <a:solidFill>
                  <a:schemeClr val="bg1"/>
                </a:solidFill>
              </a:rPr>
              <a:t>Transactions and REST</a:t>
            </a:r>
            <a:br>
              <a:rPr lang="en-US" altLang="en-US" sz="3200" i="1" dirty="0" smtClean="0">
                <a:solidFill>
                  <a:schemeClr val="bg1"/>
                </a:solidFill>
              </a:rPr>
            </a:br>
            <a:r>
              <a:rPr lang="en-US" altLang="en-US" sz="3200" i="1" dirty="0" smtClean="0">
                <a:solidFill>
                  <a:schemeClr val="bg1"/>
                </a:solidFill>
              </a:rPr>
              <a:t>(Remember HW 2)</a:t>
            </a:r>
            <a:endParaRPr lang="en-US" altLang="en-US" i="1" dirty="0">
              <a:solidFill>
                <a:schemeClr val="bg1"/>
              </a:solidFill>
            </a:endParaRPr>
          </a:p>
        </p:txBody>
      </p:sp>
      <p:sp>
        <p:nvSpPr>
          <p:cNvPr id="9221"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52F42408-092F-3D4E-9F49-14CF99654DF6}" type="slidenum">
              <a:rPr lang="en-US" altLang="en-US" sz="1200" b="1">
                <a:solidFill>
                  <a:schemeClr val="bg1"/>
                </a:solidFill>
              </a:rPr>
              <a:pPr>
                <a:lnSpc>
                  <a:spcPts val="2400"/>
                </a:lnSpc>
              </a:pPr>
              <a:t>33</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a:solidFill>
                  <a:schemeClr val="bg1"/>
                </a:solidFill>
              </a:rPr>
              <a:t>Lecture 12  --  Transactions, NoSQL</a:t>
            </a:r>
            <a:endParaRPr lang="en-US" altLang="en-US" sz="1200" i="1" dirty="0">
              <a:solidFill>
                <a:schemeClr val="bg1"/>
              </a:solidFill>
            </a:endParaRPr>
          </a:p>
        </p:txBody>
      </p:sp>
    </p:spTree>
    <p:extLst>
      <p:ext uri="{BB962C8B-B14F-4D97-AF65-F5344CB8AC3E}">
        <p14:creationId xmlns:p14="http://schemas.microsoft.com/office/powerpoint/2010/main" val="20878077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a:t>
            </a:r>
            <a:endParaRPr lang="en-US" dirty="0"/>
          </a:p>
        </p:txBody>
      </p:sp>
      <p:sp>
        <p:nvSpPr>
          <p:cNvPr id="3" name="Content Placeholder 2"/>
          <p:cNvSpPr>
            <a:spLocks noGrp="1"/>
          </p:cNvSpPr>
          <p:nvPr>
            <p:ph sz="half" idx="1"/>
          </p:nvPr>
        </p:nvSpPr>
        <p:spPr>
          <a:xfrm>
            <a:off x="228600" y="590550"/>
            <a:ext cx="8495740" cy="3924694"/>
          </a:xfrm>
        </p:spPr>
        <p:txBody>
          <a:bodyPr>
            <a:normAutofit/>
          </a:bodyPr>
          <a:lstStyle/>
          <a:p>
            <a:pPr>
              <a:spcBef>
                <a:spcPts val="0"/>
              </a:spcBef>
            </a:pPr>
            <a:r>
              <a:rPr lang="en-US" sz="1600" dirty="0"/>
              <a:t>"Representational State Transfer (REST) is an architectural style that defines a set of constraints to be used for creating web services. Web Services that conform to the REST architectural style, or RESTful web services, provide interoperability between computer systems on the Internet. REST-compliant web services allow the requesting systems to access and manipulate textual representations of web resources by </a:t>
            </a:r>
            <a:r>
              <a:rPr lang="en-US" sz="1600" b="1" dirty="0"/>
              <a:t>using a uniform and predefined set of stateless operations.</a:t>
            </a:r>
            <a:r>
              <a:rPr lang="en-US" sz="1600" dirty="0"/>
              <a:t> Other kinds of web services, such as SOAP web services, expose their own arbitrary sets of operations." (Emphasis added).(</a:t>
            </a:r>
            <a:r>
              <a:rPr lang="en-US" sz="1600" u="sng" dirty="0">
                <a:hlinkClick r:id="rId2"/>
              </a:rPr>
              <a:t>https://en.wikipedia.org/wiki/Representational_state_transfer</a:t>
            </a:r>
            <a:r>
              <a:rPr lang="en-US" sz="1600" dirty="0"/>
              <a:t>)</a:t>
            </a:r>
          </a:p>
          <a:p>
            <a:pPr>
              <a:spcBef>
                <a:spcPts val="0"/>
              </a:spcBef>
            </a:pPr>
            <a:r>
              <a:rPr lang="en-US" sz="1600" dirty="0" smtClean="0"/>
              <a:t/>
            </a:r>
            <a:br>
              <a:rPr lang="en-US" sz="1600" dirty="0" smtClean="0"/>
            </a:br>
            <a:endParaRPr lang="en-US" sz="1600" dirty="0" smtClean="0"/>
          </a:p>
          <a:p>
            <a:pPr>
              <a:spcBef>
                <a:spcPts val="0"/>
              </a:spcBef>
            </a:pPr>
            <a:r>
              <a:rPr lang="en-US" sz="1600" dirty="0"/>
              <a:t>The six core characteristics of the REST style </a:t>
            </a:r>
            <a:r>
              <a:rPr lang="en-US" sz="1600" dirty="0" err="1"/>
              <a:t>are:Client</a:t>
            </a:r>
            <a:r>
              <a:rPr lang="en-US" sz="1600" dirty="0"/>
              <a:t>–server architecture</a:t>
            </a:r>
          </a:p>
          <a:p>
            <a:pPr lvl="1">
              <a:spcBef>
                <a:spcPts val="0"/>
              </a:spcBef>
            </a:pPr>
            <a:r>
              <a:rPr lang="en-US" dirty="0"/>
              <a:t>Statelessness</a:t>
            </a:r>
          </a:p>
          <a:p>
            <a:pPr lvl="1">
              <a:spcBef>
                <a:spcPts val="0"/>
              </a:spcBef>
            </a:pPr>
            <a:r>
              <a:rPr lang="en-US" dirty="0" err="1"/>
              <a:t>Cacheability</a:t>
            </a:r>
            <a:endParaRPr lang="en-US" dirty="0"/>
          </a:p>
          <a:p>
            <a:pPr lvl="1">
              <a:spcBef>
                <a:spcPts val="0"/>
              </a:spcBef>
            </a:pPr>
            <a:r>
              <a:rPr lang="en-US" dirty="0"/>
              <a:t>Layered system</a:t>
            </a:r>
          </a:p>
          <a:p>
            <a:pPr lvl="1">
              <a:spcBef>
                <a:spcPts val="0"/>
              </a:spcBef>
            </a:pPr>
            <a:r>
              <a:rPr lang="en-US" dirty="0"/>
              <a:t>Code on demand (optional)</a:t>
            </a:r>
          </a:p>
          <a:p>
            <a:pPr lvl="1">
              <a:spcBef>
                <a:spcPts val="0"/>
              </a:spcBef>
            </a:pPr>
            <a:r>
              <a:rPr lang="en-US" dirty="0"/>
              <a:t>Uniform </a:t>
            </a:r>
            <a:r>
              <a:rPr lang="en-US" dirty="0" smtClean="0"/>
              <a:t>interface</a:t>
            </a:r>
          </a:p>
        </p:txBody>
      </p:sp>
    </p:spTree>
    <p:extLst>
      <p:ext uri="{BB962C8B-B14F-4D97-AF65-F5344CB8AC3E}">
        <p14:creationId xmlns:p14="http://schemas.microsoft.com/office/powerpoint/2010/main" val="590014417"/>
      </p:ext>
    </p:extLst>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t>REST Statelessness </a:t>
            </a:r>
            <a:r>
              <a:rPr lang="en-US" dirty="0"/>
              <a:t>is easy to misunderstand.</a:t>
            </a:r>
          </a:p>
          <a:p>
            <a:r>
              <a:rPr lang="en-US" dirty="0"/>
              <a:t>The server </a:t>
            </a:r>
            <a:r>
              <a:rPr lang="en-US" i="1" dirty="0"/>
              <a:t>clearly</a:t>
            </a:r>
            <a:r>
              <a:rPr lang="en-US" dirty="0"/>
              <a:t> has long-lived state information, e.g.</a:t>
            </a:r>
          </a:p>
          <a:p>
            <a:pPr lvl="1"/>
            <a:r>
              <a:rPr lang="en-US" dirty="0"/>
              <a:t>Account balances.</a:t>
            </a:r>
          </a:p>
          <a:p>
            <a:pPr lvl="1"/>
            <a:r>
              <a:rPr lang="en-US" dirty="0"/>
              <a:t>Customer contact information.</a:t>
            </a:r>
          </a:p>
          <a:p>
            <a:pPr lvl="1"/>
            <a:r>
              <a:rPr lang="en-US" dirty="0"/>
              <a:t>Product catalog information in a database.</a:t>
            </a:r>
          </a:p>
          <a:p>
            <a:pPr lvl="1"/>
            <a:r>
              <a:rPr lang="en-US" dirty="0"/>
              <a:t>etc.</a:t>
            </a:r>
          </a:p>
          <a:p>
            <a:r>
              <a:rPr lang="en-US" dirty="0"/>
              <a:t>Client-Server interactions have two types of state:</a:t>
            </a:r>
          </a:p>
          <a:p>
            <a:pPr lvl="1"/>
            <a:r>
              <a:rPr lang="en-US" dirty="0"/>
              <a:t>Resource state</a:t>
            </a:r>
          </a:p>
          <a:p>
            <a:pPr lvl="1"/>
            <a:r>
              <a:rPr lang="en-US" i="1" dirty="0"/>
              <a:t>Conversation/Session</a:t>
            </a:r>
          </a:p>
          <a:p>
            <a:r>
              <a:rPr lang="en-US" dirty="0"/>
              <a:t>"In computer science, in particular networking, a session is a temporary and interactive information interchange between two or more communicating devices, or between a computer and user." (</a:t>
            </a:r>
            <a:r>
              <a:rPr lang="en-US" u="sng" dirty="0">
                <a:hlinkClick r:id="rId2"/>
              </a:rPr>
              <a:t>https://en.wikipedia.org/wiki/Session_(computer_science</a:t>
            </a:r>
            <a:r>
              <a:rPr lang="en-US" dirty="0"/>
              <a:t>))</a:t>
            </a:r>
          </a:p>
          <a:p>
            <a:endParaRPr lang="en-US" dirty="0"/>
          </a:p>
        </p:txBody>
      </p:sp>
    </p:spTree>
    <p:extLst>
      <p:ext uri="{BB962C8B-B14F-4D97-AF65-F5344CB8AC3E}">
        <p14:creationId xmlns:p14="http://schemas.microsoft.com/office/powerpoint/2010/main" val="1190236614"/>
      </p:ext>
    </p:extLst>
  </p:cSld>
  <p:clrMapOvr>
    <a:masterClrMapping/>
  </p:clrMapOvr>
  <p:transition spd="med">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t>REST Statelessness </a:t>
            </a:r>
            <a:r>
              <a:rPr lang="en-US" dirty="0"/>
              <a:t>is easy to misunderstand.</a:t>
            </a:r>
          </a:p>
          <a:p>
            <a:r>
              <a:rPr lang="en-US" dirty="0"/>
              <a:t>The server </a:t>
            </a:r>
            <a:r>
              <a:rPr lang="en-US" i="1" dirty="0"/>
              <a:t>clearly</a:t>
            </a:r>
            <a:r>
              <a:rPr lang="en-US" dirty="0"/>
              <a:t> has long-lived state information, e.g.</a:t>
            </a:r>
          </a:p>
          <a:p>
            <a:pPr lvl="1"/>
            <a:r>
              <a:rPr lang="en-US" dirty="0"/>
              <a:t>Account balances.</a:t>
            </a:r>
          </a:p>
          <a:p>
            <a:pPr lvl="1"/>
            <a:r>
              <a:rPr lang="en-US" dirty="0"/>
              <a:t>Customer contact information.</a:t>
            </a:r>
          </a:p>
          <a:p>
            <a:pPr lvl="1"/>
            <a:r>
              <a:rPr lang="en-US" dirty="0"/>
              <a:t>Product catalog information in a database.</a:t>
            </a:r>
          </a:p>
          <a:p>
            <a:pPr lvl="1"/>
            <a:r>
              <a:rPr lang="en-US" dirty="0"/>
              <a:t>etc.</a:t>
            </a:r>
          </a:p>
          <a:p>
            <a:r>
              <a:rPr lang="en-US" dirty="0"/>
              <a:t>Client-Server interactions have two types of state:</a:t>
            </a:r>
          </a:p>
          <a:p>
            <a:pPr lvl="1"/>
            <a:r>
              <a:rPr lang="en-US" dirty="0"/>
              <a:t>Resource state</a:t>
            </a:r>
          </a:p>
          <a:p>
            <a:pPr lvl="1"/>
            <a:r>
              <a:rPr lang="en-US" i="1" dirty="0"/>
              <a:t>Conversation/Session</a:t>
            </a:r>
          </a:p>
          <a:p>
            <a:r>
              <a:rPr lang="en-US" dirty="0"/>
              <a:t>"In computer science, in particular networking, a session is a temporary and interactive information interchange between two or more communicating devices, or between a computer and user." (</a:t>
            </a:r>
            <a:r>
              <a:rPr lang="en-US" u="sng" dirty="0">
                <a:hlinkClick r:id="rId2"/>
              </a:rPr>
              <a:t>https://en.wikipedia.org/wiki/Session_(computer_science</a:t>
            </a:r>
            <a:r>
              <a:rPr lang="en-US" dirty="0"/>
              <a:t>))</a:t>
            </a:r>
          </a:p>
          <a:p>
            <a:endParaRPr lang="en-US" dirty="0"/>
          </a:p>
        </p:txBody>
      </p:sp>
      <p:sp>
        <p:nvSpPr>
          <p:cNvPr id="4" name="Rounded Rectangle 3"/>
          <p:cNvSpPr/>
          <p:nvPr/>
        </p:nvSpPr>
        <p:spPr>
          <a:xfrm>
            <a:off x="457200" y="1352550"/>
            <a:ext cx="8229600" cy="25908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pPr>
            <a:r>
              <a:rPr lang="en-US" dirty="0"/>
              <a:t>Connections, sessions and cursors are </a:t>
            </a:r>
            <a:r>
              <a:rPr lang="en-US" dirty="0" smtClean="0"/>
              <a:t>“conversation </a:t>
            </a:r>
            <a:r>
              <a:rPr lang="en-US" dirty="0" err="1" smtClean="0"/>
              <a:t>statefull</a:t>
            </a:r>
            <a:r>
              <a:rPr lang="en-US" dirty="0"/>
              <a:t>” </a:t>
            </a:r>
            <a:r>
              <a:rPr lang="en-US" dirty="0" smtClean="0"/>
              <a:t>and</a:t>
            </a:r>
            <a:br>
              <a:rPr lang="en-US" dirty="0" smtClean="0"/>
            </a:br>
            <a:r>
              <a:rPr lang="en-US" dirty="0" smtClean="0"/>
              <a:t>conflict </a:t>
            </a:r>
            <a:r>
              <a:rPr lang="en-US" dirty="0"/>
              <a:t>with REST, which makes transactions difficult</a:t>
            </a:r>
            <a:r>
              <a:rPr lang="en-US" dirty="0" smtClean="0"/>
              <a:t>.</a:t>
            </a:r>
          </a:p>
          <a:p>
            <a:pPr algn="ctr">
              <a:spcBef>
                <a:spcPts val="0"/>
              </a:spcBef>
            </a:pPr>
            <a:endParaRPr lang="en-US" dirty="0"/>
          </a:p>
          <a:p>
            <a:pPr algn="ctr">
              <a:spcBef>
                <a:spcPts val="0"/>
              </a:spcBef>
            </a:pPr>
            <a:r>
              <a:rPr lang="en-US" dirty="0" smtClean="0"/>
              <a:t>REST applications use a form of optimistic concurrency control, explicit</a:t>
            </a:r>
            <a:br>
              <a:rPr lang="en-US" dirty="0" smtClean="0"/>
            </a:br>
            <a:r>
              <a:rPr lang="en-US" dirty="0" smtClean="0"/>
              <a:t>conflict detection and application level recovery.</a:t>
            </a:r>
          </a:p>
          <a:p>
            <a:pPr algn="ctr">
              <a:spcBef>
                <a:spcPts val="0"/>
              </a:spcBef>
            </a:pPr>
            <a:endParaRPr lang="en-US" dirty="0"/>
          </a:p>
          <a:p>
            <a:pPr algn="ctr">
              <a:spcBef>
                <a:spcPts val="0"/>
              </a:spcBef>
            </a:pPr>
            <a:r>
              <a:rPr lang="en-US" dirty="0" smtClean="0"/>
              <a:t>We saw a similar problem with LIMIT and OFFSET in HW 2</a:t>
            </a:r>
            <a:endParaRPr lang="en-US" dirty="0"/>
          </a:p>
        </p:txBody>
      </p:sp>
    </p:spTree>
    <p:extLst>
      <p:ext uri="{BB962C8B-B14F-4D97-AF65-F5344CB8AC3E}">
        <p14:creationId xmlns:p14="http://schemas.microsoft.com/office/powerpoint/2010/main" val="1952304545"/>
      </p:ext>
    </p:extLst>
  </p:cSld>
  <p:clrMapOvr>
    <a:masterClrMapping/>
  </p:clrMapOvr>
  <p:transition spd="med">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 </a:t>
            </a:r>
            <a:r>
              <a:rPr lang="mr-IN" dirty="0" smtClean="0"/>
              <a:t>–</a:t>
            </a:r>
            <a:r>
              <a:rPr lang="en-US" dirty="0" smtClean="0"/>
              <a:t> Server State and Cursors Concept</a:t>
            </a:r>
            <a:endParaRPr lang="en-US" dirty="0"/>
          </a:p>
        </p:txBody>
      </p:sp>
      <p:pic>
        <p:nvPicPr>
          <p:cNvPr id="4" name="Picture 3"/>
          <p:cNvPicPr>
            <a:picLocks noChangeAspect="1"/>
          </p:cNvPicPr>
          <p:nvPr/>
        </p:nvPicPr>
        <p:blipFill>
          <a:blip r:embed="rId2"/>
          <a:stretch>
            <a:fillRect/>
          </a:stretch>
        </p:blipFill>
        <p:spPr>
          <a:xfrm>
            <a:off x="4876800" y="858125"/>
            <a:ext cx="4019550" cy="2533650"/>
          </a:xfrm>
          <a:prstGeom prst="rect">
            <a:avLst/>
          </a:prstGeom>
          <a:ln w="38100">
            <a:solidFill>
              <a:schemeClr val="accent1">
                <a:shade val="95000"/>
                <a:satMod val="105000"/>
              </a:schemeClr>
            </a:solidFill>
          </a:ln>
        </p:spPr>
      </p:pic>
      <p:pic>
        <p:nvPicPr>
          <p:cNvPr id="5" name="Picture 4"/>
          <p:cNvPicPr>
            <a:picLocks noChangeAspect="1"/>
          </p:cNvPicPr>
          <p:nvPr/>
        </p:nvPicPr>
        <p:blipFill>
          <a:blip r:embed="rId3"/>
          <a:stretch>
            <a:fillRect/>
          </a:stretch>
        </p:blipFill>
        <p:spPr>
          <a:xfrm>
            <a:off x="152400" y="971550"/>
            <a:ext cx="3911600" cy="2002000"/>
          </a:xfrm>
          <a:prstGeom prst="rect">
            <a:avLst/>
          </a:prstGeom>
          <a:ln w="38100">
            <a:solidFill>
              <a:schemeClr val="accent1">
                <a:shade val="95000"/>
                <a:satMod val="105000"/>
              </a:schemeClr>
            </a:solidFill>
          </a:ln>
        </p:spPr>
      </p:pic>
      <p:sp>
        <p:nvSpPr>
          <p:cNvPr id="6" name="TextBox 5"/>
          <p:cNvSpPr txBox="1"/>
          <p:nvPr/>
        </p:nvSpPr>
        <p:spPr>
          <a:xfrm>
            <a:off x="1219200" y="602218"/>
            <a:ext cx="1560940" cy="369332"/>
          </a:xfrm>
          <a:prstGeom prst="rect">
            <a:avLst/>
          </a:prstGeom>
          <a:noFill/>
        </p:spPr>
        <p:txBody>
          <a:bodyPr wrap="none" rtlCol="0">
            <a:spAutoFit/>
          </a:bodyPr>
          <a:lstStyle/>
          <a:p>
            <a:r>
              <a:rPr lang="en-US" smtClean="0"/>
              <a:t>(Logical) Client</a:t>
            </a:r>
            <a:endParaRPr lang="en-US"/>
          </a:p>
        </p:txBody>
      </p:sp>
      <p:sp>
        <p:nvSpPr>
          <p:cNvPr id="7" name="TextBox 6"/>
          <p:cNvSpPr txBox="1"/>
          <p:nvPr/>
        </p:nvSpPr>
        <p:spPr>
          <a:xfrm>
            <a:off x="5791200" y="428770"/>
            <a:ext cx="1620700" cy="369332"/>
          </a:xfrm>
          <a:prstGeom prst="rect">
            <a:avLst/>
          </a:prstGeom>
          <a:noFill/>
        </p:spPr>
        <p:txBody>
          <a:bodyPr wrap="none" rtlCol="0">
            <a:spAutoFit/>
          </a:bodyPr>
          <a:lstStyle/>
          <a:p>
            <a:r>
              <a:rPr lang="en-US" dirty="0" smtClean="0"/>
              <a:t>(Logical) Server</a:t>
            </a:r>
            <a:endParaRPr lang="en-US" dirty="0"/>
          </a:p>
        </p:txBody>
      </p:sp>
      <p:cxnSp>
        <p:nvCxnSpPr>
          <p:cNvPr id="9" name="Straight Arrow Connector 8"/>
          <p:cNvCxnSpPr/>
          <p:nvPr/>
        </p:nvCxnSpPr>
        <p:spPr>
          <a:xfrm>
            <a:off x="2667000" y="2124950"/>
            <a:ext cx="2362200" cy="8486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922629" y="3158216"/>
            <a:ext cx="1698542" cy="369332"/>
          </a:xfrm>
          <a:prstGeom prst="rect">
            <a:avLst/>
          </a:prstGeom>
          <a:noFill/>
        </p:spPr>
        <p:txBody>
          <a:bodyPr wrap="none" rtlCol="0">
            <a:spAutoFit/>
          </a:bodyPr>
          <a:lstStyle/>
          <a:p>
            <a:r>
              <a:rPr lang="en-US" dirty="0" err="1" smtClean="0"/>
              <a:t>Stateful</a:t>
            </a:r>
            <a:r>
              <a:rPr lang="en-US" dirty="0" smtClean="0"/>
              <a:t> session.</a:t>
            </a:r>
            <a:endParaRPr lang="en-US" dirty="0"/>
          </a:p>
        </p:txBody>
      </p:sp>
    </p:spTree>
    <p:extLst>
      <p:ext uri="{BB962C8B-B14F-4D97-AF65-F5344CB8AC3E}">
        <p14:creationId xmlns:p14="http://schemas.microsoft.com/office/powerpoint/2010/main" val="1962864333"/>
      </p:ext>
    </p:extLst>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73856" y="1224042"/>
            <a:ext cx="4286250" cy="1777052"/>
          </a:xfrm>
          <a:prstGeom prst="rect">
            <a:avLst/>
          </a:prstGeom>
          <a:ln w="38100">
            <a:solidFill>
              <a:schemeClr val="accent1">
                <a:shade val="95000"/>
                <a:satMod val="105000"/>
              </a:schemeClr>
            </a:solidFill>
          </a:ln>
        </p:spPr>
      </p:pic>
      <p:sp>
        <p:nvSpPr>
          <p:cNvPr id="2" name="Title 1"/>
          <p:cNvSpPr>
            <a:spLocks noGrp="1"/>
          </p:cNvSpPr>
          <p:nvPr>
            <p:ph type="title"/>
          </p:nvPr>
        </p:nvSpPr>
        <p:spPr/>
        <p:txBody>
          <a:bodyPr/>
          <a:lstStyle/>
          <a:p>
            <a:r>
              <a:rPr lang="en-US" dirty="0" smtClean="0"/>
              <a:t>Client </a:t>
            </a:r>
            <a:r>
              <a:rPr lang="mr-IN" dirty="0" smtClean="0"/>
              <a:t>–</a:t>
            </a:r>
            <a:r>
              <a:rPr lang="en-US" dirty="0" smtClean="0"/>
              <a:t> Server State and Cursors Concept</a:t>
            </a:r>
            <a:endParaRPr lang="en-US" dirty="0"/>
          </a:p>
        </p:txBody>
      </p:sp>
      <p:sp>
        <p:nvSpPr>
          <p:cNvPr id="6" name="TextBox 5"/>
          <p:cNvSpPr txBox="1"/>
          <p:nvPr/>
        </p:nvSpPr>
        <p:spPr>
          <a:xfrm>
            <a:off x="1219200" y="602218"/>
            <a:ext cx="1560940" cy="369332"/>
          </a:xfrm>
          <a:prstGeom prst="rect">
            <a:avLst/>
          </a:prstGeom>
          <a:noFill/>
        </p:spPr>
        <p:txBody>
          <a:bodyPr wrap="none" rtlCol="0">
            <a:spAutoFit/>
          </a:bodyPr>
          <a:lstStyle/>
          <a:p>
            <a:r>
              <a:rPr lang="en-US" smtClean="0"/>
              <a:t>(Logical) Client</a:t>
            </a:r>
            <a:endParaRPr lang="en-US"/>
          </a:p>
        </p:txBody>
      </p:sp>
      <p:sp>
        <p:nvSpPr>
          <p:cNvPr id="7" name="TextBox 6"/>
          <p:cNvSpPr txBox="1"/>
          <p:nvPr/>
        </p:nvSpPr>
        <p:spPr>
          <a:xfrm>
            <a:off x="5791200" y="428770"/>
            <a:ext cx="1620700" cy="369332"/>
          </a:xfrm>
          <a:prstGeom prst="rect">
            <a:avLst/>
          </a:prstGeom>
          <a:noFill/>
        </p:spPr>
        <p:txBody>
          <a:bodyPr wrap="none" rtlCol="0">
            <a:spAutoFit/>
          </a:bodyPr>
          <a:lstStyle/>
          <a:p>
            <a:r>
              <a:rPr lang="en-US" dirty="0" smtClean="0"/>
              <a:t>(Logical) Server</a:t>
            </a:r>
            <a:endParaRPr lang="en-US" dirty="0"/>
          </a:p>
        </p:txBody>
      </p:sp>
      <p:cxnSp>
        <p:nvCxnSpPr>
          <p:cNvPr id="9" name="Straight Arrow Connector 8"/>
          <p:cNvCxnSpPr/>
          <p:nvPr/>
        </p:nvCxnSpPr>
        <p:spPr>
          <a:xfrm>
            <a:off x="3551653" y="2266950"/>
            <a:ext cx="1096547" cy="3048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275946" y="3207020"/>
            <a:ext cx="2084160" cy="369332"/>
          </a:xfrm>
          <a:prstGeom prst="rect">
            <a:avLst/>
          </a:prstGeom>
          <a:noFill/>
        </p:spPr>
        <p:txBody>
          <a:bodyPr wrap="none" rtlCol="0">
            <a:spAutoFit/>
          </a:bodyPr>
          <a:lstStyle/>
          <a:p>
            <a:r>
              <a:rPr lang="en-US" smtClean="0"/>
              <a:t>Stateless interaction</a:t>
            </a:r>
            <a:endParaRPr lang="en-US" dirty="0"/>
          </a:p>
        </p:txBody>
      </p:sp>
      <p:pic>
        <p:nvPicPr>
          <p:cNvPr id="3" name="Picture 2"/>
          <p:cNvPicPr>
            <a:picLocks noChangeAspect="1"/>
          </p:cNvPicPr>
          <p:nvPr/>
        </p:nvPicPr>
        <p:blipFill>
          <a:blip r:embed="rId3"/>
          <a:stretch>
            <a:fillRect/>
          </a:stretch>
        </p:blipFill>
        <p:spPr>
          <a:xfrm>
            <a:off x="4724400" y="923432"/>
            <a:ext cx="4311328" cy="2403035"/>
          </a:xfrm>
          <a:prstGeom prst="rect">
            <a:avLst/>
          </a:prstGeom>
          <a:ln w="38100">
            <a:solidFill>
              <a:schemeClr val="accent1">
                <a:shade val="95000"/>
                <a:satMod val="105000"/>
              </a:schemeClr>
            </a:solidFill>
          </a:ln>
        </p:spPr>
      </p:pic>
    </p:spTree>
    <p:extLst>
      <p:ext uri="{BB962C8B-B14F-4D97-AF65-F5344CB8AC3E}">
        <p14:creationId xmlns:p14="http://schemas.microsoft.com/office/powerpoint/2010/main" val="873358661"/>
      </p:ext>
    </p:extLst>
  </p:cSld>
  <p:clrMapOvr>
    <a:masterClrMapping/>
  </p:clrMapOvr>
  <p:transition spd="med">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 then Update Conflict</a:t>
            </a:r>
            <a:endParaRPr lang="en-US" dirty="0"/>
          </a:p>
        </p:txBody>
      </p:sp>
      <p:sp>
        <p:nvSpPr>
          <p:cNvPr id="26" name="Content Placeholder 25"/>
          <p:cNvSpPr>
            <a:spLocks noGrp="1"/>
          </p:cNvSpPr>
          <p:nvPr>
            <p:ph sz="half" idx="1"/>
          </p:nvPr>
        </p:nvSpPr>
        <p:spPr>
          <a:xfrm>
            <a:off x="4594302" y="2790448"/>
            <a:ext cx="4130038" cy="1724796"/>
          </a:xfrm>
        </p:spPr>
        <p:txBody>
          <a:bodyPr>
            <a:normAutofit lnSpcReduction="10000"/>
          </a:bodyPr>
          <a:lstStyle/>
          <a:p>
            <a:pPr>
              <a:spcBef>
                <a:spcPts val="0"/>
              </a:spcBef>
              <a:spcAft>
                <a:spcPts val="200"/>
              </a:spcAft>
            </a:pPr>
            <a:r>
              <a:rPr lang="en-US" sz="1600" dirty="0" smtClean="0"/>
              <a:t>If</a:t>
            </a:r>
          </a:p>
          <a:p>
            <a:pPr lvl="1">
              <a:spcBef>
                <a:spcPts val="0"/>
              </a:spcBef>
              <a:spcAft>
                <a:spcPts val="200"/>
              </a:spcAft>
            </a:pPr>
            <a:r>
              <a:rPr lang="en-US" sz="1400" dirty="0" smtClean="0"/>
              <a:t>The written value</a:t>
            </a:r>
          </a:p>
          <a:p>
            <a:pPr lvl="1">
              <a:spcBef>
                <a:spcPts val="0"/>
              </a:spcBef>
              <a:spcAft>
                <a:spcPts val="200"/>
              </a:spcAft>
            </a:pPr>
            <a:r>
              <a:rPr lang="en-US" sz="1400" dirty="0" smtClean="0"/>
              <a:t>Depends on the read value.</a:t>
            </a:r>
          </a:p>
          <a:p>
            <a:pPr lvl="1">
              <a:spcBef>
                <a:spcPts val="0"/>
              </a:spcBef>
              <a:spcAft>
                <a:spcPts val="200"/>
              </a:spcAft>
            </a:pPr>
            <a:r>
              <a:rPr lang="en-US" sz="1400" dirty="0" smtClean="0"/>
              <a:t>The resource may be in the wrong state </a:t>
            </a:r>
            <a:r>
              <a:rPr lang="en-US" sz="1400" dirty="0" smtClean="0"/>
              <a:t>at the </a:t>
            </a:r>
            <a:r>
              <a:rPr lang="en-US" sz="1400" dirty="0" smtClean="0"/>
              <a:t>end.</a:t>
            </a:r>
          </a:p>
          <a:p>
            <a:pPr>
              <a:spcBef>
                <a:spcPts val="0"/>
              </a:spcBef>
              <a:spcAft>
                <a:spcPts val="200"/>
              </a:spcAft>
            </a:pPr>
            <a:r>
              <a:rPr lang="en-US" dirty="0" smtClean="0"/>
              <a:t>The execution was RRWW</a:t>
            </a:r>
          </a:p>
          <a:p>
            <a:pPr>
              <a:spcBef>
                <a:spcPts val="0"/>
              </a:spcBef>
              <a:spcAft>
                <a:spcPts val="200"/>
              </a:spcAft>
            </a:pPr>
            <a:r>
              <a:rPr lang="en-US" dirty="0" smtClean="0"/>
              <a:t>But the intent was RWRW.</a:t>
            </a:r>
            <a:endParaRPr lang="en-US" dirty="0"/>
          </a:p>
        </p:txBody>
      </p:sp>
      <p:pic>
        <p:nvPicPr>
          <p:cNvPr id="3" name="Picture 2"/>
          <p:cNvPicPr>
            <a:picLocks noChangeAspect="1"/>
          </p:cNvPicPr>
          <p:nvPr/>
        </p:nvPicPr>
        <p:blipFill>
          <a:blip r:embed="rId2"/>
          <a:stretch>
            <a:fillRect/>
          </a:stretch>
        </p:blipFill>
        <p:spPr>
          <a:xfrm>
            <a:off x="224177" y="1182224"/>
            <a:ext cx="934086" cy="1096536"/>
          </a:xfrm>
          <a:prstGeom prst="rect">
            <a:avLst/>
          </a:prstGeom>
        </p:spPr>
      </p:pic>
      <p:pic>
        <p:nvPicPr>
          <p:cNvPr id="4" name="Picture 3"/>
          <p:cNvPicPr>
            <a:picLocks noChangeAspect="1"/>
          </p:cNvPicPr>
          <p:nvPr/>
        </p:nvPicPr>
        <p:blipFill>
          <a:blip r:embed="rId3"/>
          <a:stretch>
            <a:fillRect/>
          </a:stretch>
        </p:blipFill>
        <p:spPr>
          <a:xfrm>
            <a:off x="344042" y="2877014"/>
            <a:ext cx="1083375" cy="1270310"/>
          </a:xfrm>
          <a:prstGeom prst="rect">
            <a:avLst/>
          </a:prstGeom>
        </p:spPr>
      </p:pic>
      <p:sp>
        <p:nvSpPr>
          <p:cNvPr id="5" name="Rounded Rectangle 4"/>
          <p:cNvSpPr/>
          <p:nvPr/>
        </p:nvSpPr>
        <p:spPr>
          <a:xfrm>
            <a:off x="4754016" y="696070"/>
            <a:ext cx="3479180" cy="1903142"/>
          </a:xfrm>
          <a:prstGeom prst="round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rgbClr val="FFFF00"/>
                </a:solidFill>
              </a:rPr>
              <a:t>Some</a:t>
            </a:r>
          </a:p>
          <a:p>
            <a:pPr algn="ctr"/>
            <a:r>
              <a:rPr lang="en-US" dirty="0" smtClean="0">
                <a:solidFill>
                  <a:srgbClr val="FFFF00"/>
                </a:solidFill>
              </a:rPr>
              <a:t>Resource</a:t>
            </a:r>
            <a:endParaRPr lang="en-US" dirty="0">
              <a:solidFill>
                <a:srgbClr val="FFFF00"/>
              </a:solidFill>
            </a:endParaRPr>
          </a:p>
        </p:txBody>
      </p:sp>
      <p:cxnSp>
        <p:nvCxnSpPr>
          <p:cNvPr id="7" name="Straight Arrow Connector 6"/>
          <p:cNvCxnSpPr/>
          <p:nvPr/>
        </p:nvCxnSpPr>
        <p:spPr>
          <a:xfrm flipV="1">
            <a:off x="959005" y="990989"/>
            <a:ext cx="3795011" cy="365743"/>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239099" y="899532"/>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400" dirty="0" smtClean="0">
                <a:latin typeface="+mn-lt"/>
              </a:rPr>
              <a:t>1. Bob GETs the resource.</a:t>
            </a:r>
          </a:p>
        </p:txBody>
      </p:sp>
      <p:sp>
        <p:nvSpPr>
          <p:cNvPr id="9" name="TextBox 8"/>
          <p:cNvSpPr txBox="1"/>
          <p:nvPr/>
        </p:nvSpPr>
        <p:spPr>
          <a:xfrm>
            <a:off x="1093315" y="2297545"/>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400" dirty="0">
                <a:latin typeface="+mn-lt"/>
              </a:rPr>
              <a:t>2</a:t>
            </a:r>
            <a:r>
              <a:rPr lang="en-US" sz="1400" dirty="0" smtClean="0">
                <a:latin typeface="+mn-lt"/>
              </a:rPr>
              <a:t>. Mary GETs the resource.</a:t>
            </a:r>
          </a:p>
        </p:txBody>
      </p:sp>
      <p:sp>
        <p:nvSpPr>
          <p:cNvPr id="10" name="TextBox 9"/>
          <p:cNvSpPr txBox="1"/>
          <p:nvPr/>
        </p:nvSpPr>
        <p:spPr>
          <a:xfrm>
            <a:off x="1253028" y="1684812"/>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400" dirty="0" smtClean="0">
                <a:latin typeface="+mn-lt"/>
              </a:rPr>
              <a:t>3. Bob changes the data based on values.</a:t>
            </a:r>
          </a:p>
        </p:txBody>
      </p:sp>
      <p:cxnSp>
        <p:nvCxnSpPr>
          <p:cNvPr id="13" name="Straight Arrow Connector 12"/>
          <p:cNvCxnSpPr/>
          <p:nvPr/>
        </p:nvCxnSpPr>
        <p:spPr>
          <a:xfrm flipV="1">
            <a:off x="1129930" y="2198898"/>
            <a:ext cx="3568450" cy="79295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1111284" y="1182224"/>
            <a:ext cx="3642732" cy="552379"/>
          </a:xfrm>
          <a:prstGeom prst="straightConnector1">
            <a:avLst/>
          </a:prstGeom>
          <a:ln w="28575">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1345641" y="2534655"/>
            <a:ext cx="3408375" cy="903201"/>
          </a:xfrm>
          <a:prstGeom prst="straightConnector1">
            <a:avLst/>
          </a:prstGeom>
          <a:ln w="28575">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345641" y="3384255"/>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400" dirty="0">
                <a:latin typeface="+mn-lt"/>
              </a:rPr>
              <a:t>4</a:t>
            </a:r>
            <a:r>
              <a:rPr lang="en-US" sz="1400" dirty="0" smtClean="0">
                <a:latin typeface="+mn-lt"/>
              </a:rPr>
              <a:t>. Mary changes the data based on values.</a:t>
            </a:r>
          </a:p>
        </p:txBody>
      </p:sp>
    </p:spTree>
    <p:extLst>
      <p:ext uri="{BB962C8B-B14F-4D97-AF65-F5344CB8AC3E}">
        <p14:creationId xmlns:p14="http://schemas.microsoft.com/office/powerpoint/2010/main" val="1499953828"/>
      </p:ext>
    </p:extLst>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smtClean="0">
                <a:solidFill>
                  <a:schemeClr val="bg1"/>
                </a:solidFill>
              </a:rPr>
              <a:t>Transactions/Recovery:</a:t>
            </a:r>
            <a:br>
              <a:rPr lang="en-US" altLang="en-US" sz="2800" i="1" dirty="0" smtClean="0">
                <a:solidFill>
                  <a:schemeClr val="bg1"/>
                </a:solidFill>
              </a:rPr>
            </a:br>
            <a:r>
              <a:rPr lang="en-US" altLang="en-US" sz="2800" i="1" dirty="0" smtClean="0">
                <a:solidFill>
                  <a:schemeClr val="bg1"/>
                </a:solidFill>
              </a:rPr>
              <a:t>Correction and Continued</a:t>
            </a:r>
            <a:endParaRPr lang="en-US" altLang="en-US" sz="1600" i="1" dirty="0">
              <a:solidFill>
                <a:schemeClr val="bg1"/>
              </a:solidFill>
            </a:endParaRPr>
          </a:p>
        </p:txBody>
      </p:sp>
      <p:sp>
        <p:nvSpPr>
          <p:cNvPr id="8"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1200" b="1">
                <a:solidFill>
                  <a:schemeClr val="bg1"/>
                </a:solidFill>
              </a:rPr>
              <a:pPr>
                <a:lnSpc>
                  <a:spcPts val="2400"/>
                </a:lnSpc>
              </a:pPr>
              <a:t>4</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a:solidFill>
                  <a:schemeClr val="bg1"/>
                </a:solidFill>
              </a:rPr>
              <a:t>Lecture 12  --  Transactions, NoSQL</a:t>
            </a:r>
            <a:endParaRPr lang="en-US" altLang="en-US" sz="1200" i="1" dirty="0">
              <a:solidFill>
                <a:schemeClr val="bg1"/>
              </a:solidFill>
            </a:endParaRPr>
          </a:p>
        </p:txBody>
      </p:sp>
    </p:spTree>
    <p:extLst>
      <p:ext uri="{BB962C8B-B14F-4D97-AF65-F5344CB8AC3E}">
        <p14:creationId xmlns:p14="http://schemas.microsoft.com/office/powerpoint/2010/main" val="138831522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Isolation/Concurrency Control</a:t>
            </a:r>
            <a:endParaRPr lang="en-US" dirty="0"/>
          </a:p>
        </p:txBody>
      </p:sp>
      <p:sp>
        <p:nvSpPr>
          <p:cNvPr id="4" name="Content Placeholder 3"/>
          <p:cNvSpPr>
            <a:spLocks noGrp="1"/>
          </p:cNvSpPr>
          <p:nvPr>
            <p:ph sz="half" idx="1"/>
          </p:nvPr>
        </p:nvSpPr>
        <p:spPr>
          <a:xfrm>
            <a:off x="228600" y="666750"/>
            <a:ext cx="8495740" cy="3962400"/>
          </a:xfrm>
        </p:spPr>
        <p:txBody>
          <a:bodyPr>
            <a:normAutofit fontScale="77500" lnSpcReduction="20000"/>
          </a:bodyPr>
          <a:lstStyle/>
          <a:p>
            <a:pPr>
              <a:lnSpc>
                <a:spcPct val="120000"/>
              </a:lnSpc>
              <a:spcBef>
                <a:spcPts val="0"/>
              </a:spcBef>
              <a:spcAft>
                <a:spcPts val="200"/>
              </a:spcAft>
            </a:pPr>
            <a:r>
              <a:rPr lang="en-US" dirty="0" smtClean="0"/>
              <a:t>There are two basic approaches to implementing isolation</a:t>
            </a:r>
          </a:p>
          <a:p>
            <a:pPr lvl="1">
              <a:lnSpc>
                <a:spcPct val="120000"/>
              </a:lnSpc>
              <a:spcBef>
                <a:spcPts val="0"/>
              </a:spcBef>
              <a:spcAft>
                <a:spcPts val="200"/>
              </a:spcAft>
            </a:pPr>
            <a:r>
              <a:rPr lang="en-US" dirty="0" smtClean="0"/>
              <a:t>Locking/Pessimistic, e.g. cursor isolation</a:t>
            </a:r>
          </a:p>
          <a:p>
            <a:pPr lvl="1">
              <a:lnSpc>
                <a:spcPct val="120000"/>
              </a:lnSpc>
              <a:spcBef>
                <a:spcPts val="0"/>
              </a:spcBef>
              <a:spcAft>
                <a:spcPts val="200"/>
              </a:spcAft>
            </a:pPr>
            <a:r>
              <a:rPr lang="en-US" dirty="0" smtClean="0"/>
              <a:t>Optimistic: Before </a:t>
            </a:r>
            <a:r>
              <a:rPr lang="en-US" dirty="0"/>
              <a:t>committing, each transaction verifies that no other transaction has modified the data it has read.</a:t>
            </a:r>
          </a:p>
          <a:p>
            <a:pPr>
              <a:lnSpc>
                <a:spcPct val="120000"/>
              </a:lnSpc>
              <a:spcBef>
                <a:spcPts val="0"/>
              </a:spcBef>
              <a:spcAft>
                <a:spcPts val="200"/>
              </a:spcAft>
            </a:pPr>
            <a:r>
              <a:rPr lang="en-US" dirty="0" smtClean="0"/>
              <a:t>How does this work in REST?</a:t>
            </a:r>
          </a:p>
          <a:p>
            <a:pPr lvl="1">
              <a:lnSpc>
                <a:spcPct val="120000"/>
              </a:lnSpc>
              <a:spcBef>
                <a:spcPts val="0"/>
              </a:spcBef>
              <a:spcAft>
                <a:spcPts val="200"/>
              </a:spcAft>
            </a:pPr>
            <a:r>
              <a:rPr lang="en-US" dirty="0" smtClean="0"/>
              <a:t>The server maintains an </a:t>
            </a:r>
            <a:r>
              <a:rPr lang="en-US" dirty="0" err="1" smtClean="0"/>
              <a:t>ETag</a:t>
            </a:r>
            <a:r>
              <a:rPr lang="en-US" dirty="0" smtClean="0"/>
              <a:t> (Entity Tag) for each resource.</a:t>
            </a:r>
          </a:p>
          <a:p>
            <a:pPr lvl="1">
              <a:lnSpc>
                <a:spcPct val="120000"/>
              </a:lnSpc>
              <a:spcBef>
                <a:spcPts val="0"/>
              </a:spcBef>
              <a:spcAft>
                <a:spcPts val="200"/>
              </a:spcAft>
            </a:pPr>
            <a:r>
              <a:rPr lang="en-US" dirty="0" smtClean="0"/>
              <a:t>Every time a resource’s state changes, the server computes a new </a:t>
            </a:r>
            <a:r>
              <a:rPr lang="en-US" dirty="0" err="1" smtClean="0"/>
              <a:t>ETag</a:t>
            </a:r>
            <a:r>
              <a:rPr lang="en-US" dirty="0" smtClean="0"/>
              <a:t>.</a:t>
            </a:r>
          </a:p>
          <a:p>
            <a:pPr lvl="1">
              <a:lnSpc>
                <a:spcPct val="120000"/>
              </a:lnSpc>
              <a:spcBef>
                <a:spcPts val="0"/>
              </a:spcBef>
              <a:spcAft>
                <a:spcPts val="200"/>
              </a:spcAft>
            </a:pPr>
            <a:r>
              <a:rPr lang="en-US" dirty="0" smtClean="0"/>
              <a:t>The server includes the </a:t>
            </a:r>
            <a:r>
              <a:rPr lang="en-US" dirty="0" err="1" smtClean="0"/>
              <a:t>ETag</a:t>
            </a:r>
            <a:r>
              <a:rPr lang="en-US" dirty="0" smtClean="0"/>
              <a:t> in the header when returning data to the client.</a:t>
            </a:r>
          </a:p>
          <a:p>
            <a:pPr lvl="1">
              <a:lnSpc>
                <a:spcPct val="120000"/>
              </a:lnSpc>
              <a:spcBef>
                <a:spcPts val="0"/>
              </a:spcBef>
              <a:spcAft>
                <a:spcPts val="200"/>
              </a:spcAft>
            </a:pPr>
            <a:r>
              <a:rPr lang="en-US" dirty="0" smtClean="0"/>
              <a:t>The server may </a:t>
            </a:r>
            <a:r>
              <a:rPr lang="en-US" i="1" dirty="0" smtClean="0"/>
              <a:t>optionally</a:t>
            </a:r>
            <a:r>
              <a:rPr lang="en-US" dirty="0" smtClean="0"/>
              <a:t> maintain and return “Last Modified” time for resources.</a:t>
            </a:r>
            <a:endParaRPr lang="en-US" dirty="0"/>
          </a:p>
          <a:p>
            <a:pPr>
              <a:lnSpc>
                <a:spcPct val="120000"/>
              </a:lnSpc>
              <a:spcBef>
                <a:spcPts val="0"/>
              </a:spcBef>
              <a:spcAft>
                <a:spcPts val="200"/>
              </a:spcAft>
            </a:pPr>
            <a:r>
              <a:rPr lang="en-US" dirty="0" smtClean="0"/>
              <a:t>Semantics on updates</a:t>
            </a:r>
          </a:p>
          <a:p>
            <a:pPr lvl="1">
              <a:lnSpc>
                <a:spcPct val="120000"/>
              </a:lnSpc>
              <a:spcBef>
                <a:spcPts val="0"/>
              </a:spcBef>
              <a:spcAft>
                <a:spcPts val="200"/>
              </a:spcAft>
            </a:pPr>
            <a:r>
              <a:rPr lang="en-US" dirty="0" smtClean="0"/>
              <a:t>If-Match </a:t>
            </a:r>
            <a:r>
              <a:rPr lang="en-US" dirty="0"/>
              <a:t>– value of a previous calls </a:t>
            </a:r>
            <a:r>
              <a:rPr lang="en-US" dirty="0" err="1"/>
              <a:t>ETag</a:t>
            </a:r>
            <a:r>
              <a:rPr lang="en-US" dirty="0"/>
              <a:t> response used with a PUT or DELETE. Server should only act if nobody else has modified the resource since you last fetched it. Otherwise provides a </a:t>
            </a:r>
            <a:r>
              <a:rPr lang="en-US" dirty="0" smtClean="0"/>
              <a:t>412.</a:t>
            </a:r>
          </a:p>
          <a:p>
            <a:pPr lvl="1">
              <a:lnSpc>
                <a:spcPct val="120000"/>
              </a:lnSpc>
              <a:spcBef>
                <a:spcPts val="0"/>
              </a:spcBef>
              <a:spcAft>
                <a:spcPts val="200"/>
              </a:spcAft>
            </a:pPr>
            <a:r>
              <a:rPr lang="en-US" dirty="0" smtClean="0"/>
              <a:t>If-Modified-Since </a:t>
            </a:r>
            <a:r>
              <a:rPr lang="en-US" dirty="0"/>
              <a:t>– value of a previous Last-Modified response used with a GET. Server should only provide a response if the resource was modified since the timestamp submitted. Use in conjunction with If-None-Match in case the change occurred within the same second. Otherwise provide a </a:t>
            </a:r>
            <a:r>
              <a:rPr lang="en-US" dirty="0" smtClean="0"/>
              <a:t>304.</a:t>
            </a:r>
          </a:p>
          <a:p>
            <a:pPr lvl="1">
              <a:lnSpc>
                <a:spcPct val="120000"/>
              </a:lnSpc>
              <a:spcBef>
                <a:spcPts val="0"/>
              </a:spcBef>
              <a:spcAft>
                <a:spcPts val="200"/>
              </a:spcAft>
            </a:pPr>
            <a:r>
              <a:rPr lang="en-US" dirty="0" smtClean="0"/>
              <a:t>If-None-Match </a:t>
            </a:r>
            <a:r>
              <a:rPr lang="en-US" dirty="0"/>
              <a:t>– value of a previous calls </a:t>
            </a:r>
            <a:r>
              <a:rPr lang="en-US" dirty="0" err="1"/>
              <a:t>ETag</a:t>
            </a:r>
            <a:r>
              <a:rPr lang="en-US" dirty="0"/>
              <a:t> response used with a GET. Server should only provide a response if the </a:t>
            </a:r>
            <a:r>
              <a:rPr lang="en-US" dirty="0" err="1"/>
              <a:t>ETag</a:t>
            </a:r>
            <a:r>
              <a:rPr lang="en-US" dirty="0"/>
              <a:t> doesn’t match, i.e. the resource has been altered. Otherwise provide a </a:t>
            </a:r>
            <a:r>
              <a:rPr lang="en-US" dirty="0" smtClean="0"/>
              <a:t>304.</a:t>
            </a:r>
          </a:p>
          <a:p>
            <a:pPr lvl="1">
              <a:lnSpc>
                <a:spcPct val="120000"/>
              </a:lnSpc>
              <a:spcBef>
                <a:spcPts val="0"/>
              </a:spcBef>
              <a:spcAft>
                <a:spcPts val="200"/>
              </a:spcAft>
            </a:pPr>
            <a:r>
              <a:rPr lang="en-US" dirty="0" smtClean="0"/>
              <a:t>If-Unmodified-Since </a:t>
            </a:r>
            <a:r>
              <a:rPr lang="en-US" dirty="0"/>
              <a:t>– value of a previous Last-Modified response used with a PUT or DELETE. Server should only act if nobody else has modified the resource since you last fetched it. Otherwise provides a 412</a:t>
            </a:r>
          </a:p>
        </p:txBody>
      </p:sp>
    </p:spTree>
    <p:extLst>
      <p:ext uri="{BB962C8B-B14F-4D97-AF65-F5344CB8AC3E}">
        <p14:creationId xmlns:p14="http://schemas.microsoft.com/office/powerpoint/2010/main" val="1038551979"/>
      </p:ext>
    </p:extLst>
  </p:cSld>
  <p:clrMapOvr>
    <a:masterClrMapping/>
  </p:clrMapOvr>
  <p:transition spd="med">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Processing</a:t>
            </a:r>
            <a:br>
              <a:rPr lang="en-US" dirty="0" smtClean="0"/>
            </a:br>
            <a:r>
              <a:rPr lang="en-US" sz="1800" dirty="0"/>
              <a:t>(https://blog.4psa.com/rest-best-practices-managing-concurrent-updates/)</a:t>
            </a:r>
          </a:p>
        </p:txBody>
      </p:sp>
      <p:pic>
        <p:nvPicPr>
          <p:cNvPr id="3" name="Picture 2"/>
          <p:cNvPicPr>
            <a:picLocks noChangeAspect="1"/>
          </p:cNvPicPr>
          <p:nvPr/>
        </p:nvPicPr>
        <p:blipFill>
          <a:blip r:embed="rId2"/>
          <a:stretch>
            <a:fillRect/>
          </a:stretch>
        </p:blipFill>
        <p:spPr>
          <a:xfrm>
            <a:off x="681094" y="1003050"/>
            <a:ext cx="6962775" cy="3495675"/>
          </a:xfrm>
          <a:prstGeom prst="rect">
            <a:avLst/>
          </a:prstGeom>
        </p:spPr>
      </p:pic>
    </p:spTree>
    <p:extLst>
      <p:ext uri="{BB962C8B-B14F-4D97-AF65-F5344CB8AC3E}">
        <p14:creationId xmlns:p14="http://schemas.microsoft.com/office/powerpoint/2010/main" val="1521673373"/>
      </p:ext>
    </p:extLst>
  </p:cSld>
  <p:clrMapOvr>
    <a:masterClrMapping/>
  </p:clrMapOvr>
  <p:transition spd="med">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ETag</a:t>
            </a:r>
            <a:r>
              <a:rPr lang="en-US" dirty="0" smtClean="0"/>
              <a:t> Processing</a:t>
            </a:r>
            <a:endParaRPr lang="en-US" dirty="0"/>
          </a:p>
        </p:txBody>
      </p:sp>
      <p:pic>
        <p:nvPicPr>
          <p:cNvPr id="3" name="Picture 2"/>
          <p:cNvPicPr>
            <a:picLocks noChangeAspect="1"/>
          </p:cNvPicPr>
          <p:nvPr/>
        </p:nvPicPr>
        <p:blipFill>
          <a:blip r:embed="rId2"/>
          <a:stretch>
            <a:fillRect/>
          </a:stretch>
        </p:blipFill>
        <p:spPr>
          <a:xfrm>
            <a:off x="152400" y="459626"/>
            <a:ext cx="4343400" cy="4238643"/>
          </a:xfrm>
          <a:prstGeom prst="rect">
            <a:avLst/>
          </a:prstGeom>
        </p:spPr>
      </p:pic>
      <p:pic>
        <p:nvPicPr>
          <p:cNvPr id="4" name="Picture 3"/>
          <p:cNvPicPr>
            <a:picLocks noChangeAspect="1"/>
          </p:cNvPicPr>
          <p:nvPr/>
        </p:nvPicPr>
        <p:blipFill>
          <a:blip r:embed="rId3"/>
          <a:stretch>
            <a:fillRect/>
          </a:stretch>
        </p:blipFill>
        <p:spPr>
          <a:xfrm>
            <a:off x="5562600" y="93064"/>
            <a:ext cx="2315977" cy="4513185"/>
          </a:xfrm>
          <a:prstGeom prst="rect">
            <a:avLst/>
          </a:prstGeom>
        </p:spPr>
      </p:pic>
    </p:spTree>
    <p:extLst>
      <p:ext uri="{BB962C8B-B14F-4D97-AF65-F5344CB8AC3E}">
        <p14:creationId xmlns:p14="http://schemas.microsoft.com/office/powerpoint/2010/main" val="604018376"/>
      </p:ext>
    </p:extLst>
  </p:cSld>
  <p:clrMapOvr>
    <a:masterClrMapping/>
  </p:clrMapOvr>
  <p:transition spd="med">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smtClean="0">
                <a:solidFill>
                  <a:schemeClr val="bg1"/>
                </a:solidFill>
              </a:rPr>
              <a:t>NoSQL Databases</a:t>
            </a:r>
            <a:endParaRPr lang="en-US" altLang="en-US" sz="1600" i="1" dirty="0">
              <a:solidFill>
                <a:schemeClr val="bg1"/>
              </a:solidFill>
            </a:endParaRPr>
          </a:p>
        </p:txBody>
      </p:sp>
      <p:sp>
        <p:nvSpPr>
          <p:cNvPr id="8"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1200" b="1">
                <a:solidFill>
                  <a:schemeClr val="bg1"/>
                </a:solidFill>
              </a:rPr>
              <a:pPr>
                <a:lnSpc>
                  <a:spcPts val="2400"/>
                </a:lnSpc>
              </a:pPr>
              <a:t>43</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a:solidFill>
                  <a:schemeClr val="bg1"/>
                </a:solidFill>
              </a:rPr>
              <a:t>Lecture 12  --  Transactions, NoSQL</a:t>
            </a:r>
            <a:endParaRPr lang="en-US" altLang="en-US" sz="1200" i="1" dirty="0">
              <a:solidFill>
                <a:schemeClr val="bg1"/>
              </a:solidFill>
            </a:endParaRPr>
          </a:p>
        </p:txBody>
      </p:sp>
    </p:spTree>
    <p:extLst>
      <p:ext uri="{BB962C8B-B14F-4D97-AF65-F5344CB8AC3E}">
        <p14:creationId xmlns:p14="http://schemas.microsoft.com/office/powerpoint/2010/main" val="2634168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smtClean="0">
                <a:solidFill>
                  <a:schemeClr val="bg1"/>
                </a:solidFill>
              </a:rPr>
              <a:t>Introduction</a:t>
            </a:r>
            <a:endParaRPr lang="en-US" altLang="en-US" i="1" dirty="0">
              <a:solidFill>
                <a:schemeClr val="bg1"/>
              </a:solidFill>
            </a:endParaRPr>
          </a:p>
        </p:txBody>
      </p:sp>
      <p:sp>
        <p:nvSpPr>
          <p:cNvPr id="9221"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52F42408-092F-3D4E-9F49-14CF99654DF6}" type="slidenum">
              <a:rPr lang="en-US" altLang="en-US" sz="1200" b="1">
                <a:solidFill>
                  <a:schemeClr val="bg1"/>
                </a:solidFill>
              </a:rPr>
              <a:pPr>
                <a:lnSpc>
                  <a:spcPts val="2400"/>
                </a:lnSpc>
              </a:pPr>
              <a:t>44</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a:solidFill>
                  <a:schemeClr val="bg1"/>
                </a:solidFill>
              </a:rPr>
              <a:t>Lecture 12  --  Transactions, NoSQL</a:t>
            </a:r>
            <a:endParaRPr lang="en-US" altLang="en-US" sz="1200" i="1" dirty="0">
              <a:solidFill>
                <a:schemeClr val="bg1"/>
              </a:solidFill>
            </a:endParaRPr>
          </a:p>
        </p:txBody>
      </p:sp>
    </p:spTree>
    <p:extLst>
      <p:ext uri="{BB962C8B-B14F-4D97-AF65-F5344CB8AC3E}">
        <p14:creationId xmlns:p14="http://schemas.microsoft.com/office/powerpoint/2010/main" val="40023174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(I) </a:t>
            </a:r>
            <a:r>
              <a:rPr lang="en-US" sz="1600" dirty="0"/>
              <a:t>(https://</a:t>
            </a:r>
            <a:r>
              <a:rPr lang="en-US" sz="1600" dirty="0" err="1"/>
              <a:t>en.wikipedia.org</a:t>
            </a:r>
            <a:r>
              <a:rPr lang="en-US" sz="1600" dirty="0"/>
              <a:t>/wiki/NoSQL)</a:t>
            </a:r>
          </a:p>
        </p:txBody>
      </p:sp>
      <p:sp>
        <p:nvSpPr>
          <p:cNvPr id="3" name="Content Placeholder 2"/>
          <p:cNvSpPr>
            <a:spLocks noGrp="1"/>
          </p:cNvSpPr>
          <p:nvPr>
            <p:ph sz="half" idx="1"/>
          </p:nvPr>
        </p:nvSpPr>
        <p:spPr>
          <a:xfrm>
            <a:off x="457200" y="683664"/>
            <a:ext cx="8267140" cy="3905428"/>
          </a:xfrm>
        </p:spPr>
        <p:txBody>
          <a:bodyPr>
            <a:normAutofit fontScale="85000" lnSpcReduction="20000"/>
          </a:bodyPr>
          <a:lstStyle/>
          <a:p>
            <a:pPr marL="0" indent="0">
              <a:lnSpc>
                <a:spcPct val="120000"/>
              </a:lnSpc>
              <a:spcBef>
                <a:spcPts val="0"/>
              </a:spcBef>
              <a:buNone/>
            </a:pPr>
            <a:r>
              <a:rPr lang="en-US" dirty="0">
                <a:solidFill>
                  <a:srgbClr val="222222"/>
                </a:solidFill>
                <a:latin typeface="Arial" charset="0"/>
              </a:rPr>
              <a:t>A </a:t>
            </a:r>
            <a:r>
              <a:rPr lang="en-US" b="1" dirty="0">
                <a:solidFill>
                  <a:srgbClr val="222222"/>
                </a:solidFill>
                <a:latin typeface="Arial" charset="0"/>
              </a:rPr>
              <a:t>NoSQL</a:t>
            </a:r>
            <a:r>
              <a:rPr lang="en-US" dirty="0">
                <a:solidFill>
                  <a:srgbClr val="222222"/>
                </a:solidFill>
                <a:latin typeface="Arial" charset="0"/>
              </a:rPr>
              <a:t> (originally referring to "non SQL" or "non relational")</a:t>
            </a:r>
            <a:r>
              <a:rPr lang="en-US" baseline="30000" dirty="0">
                <a:solidFill>
                  <a:srgbClr val="0B0080"/>
                </a:solidFill>
                <a:latin typeface="Arial" charset="0"/>
                <a:hlinkClick r:id="rId2"/>
              </a:rPr>
              <a:t>[1]</a:t>
            </a:r>
            <a:r>
              <a:rPr lang="en-US" dirty="0">
                <a:solidFill>
                  <a:srgbClr val="222222"/>
                </a:solidFill>
                <a:latin typeface="Arial" charset="0"/>
              </a:rPr>
              <a:t> </a:t>
            </a:r>
            <a:r>
              <a:rPr lang="en-US" dirty="0">
                <a:solidFill>
                  <a:srgbClr val="0B0080"/>
                </a:solidFill>
                <a:latin typeface="Arial" charset="0"/>
                <a:hlinkClick r:id="rId3" tooltip="Database"/>
              </a:rPr>
              <a:t>database</a:t>
            </a:r>
            <a:r>
              <a:rPr lang="en-US" dirty="0">
                <a:solidFill>
                  <a:srgbClr val="222222"/>
                </a:solidFill>
                <a:latin typeface="Arial" charset="0"/>
              </a:rPr>
              <a:t> provides a mechanism for </a:t>
            </a:r>
            <a:r>
              <a:rPr lang="en-US" dirty="0">
                <a:solidFill>
                  <a:srgbClr val="0B0080"/>
                </a:solidFill>
                <a:latin typeface="Arial" charset="0"/>
                <a:hlinkClick r:id="rId4" tooltip="Computer data storage"/>
              </a:rPr>
              <a:t>storage</a:t>
            </a:r>
            <a:r>
              <a:rPr lang="en-US" dirty="0">
                <a:solidFill>
                  <a:srgbClr val="222222"/>
                </a:solidFill>
                <a:latin typeface="Arial" charset="0"/>
              </a:rPr>
              <a:t> and </a:t>
            </a:r>
            <a:r>
              <a:rPr lang="en-US" dirty="0">
                <a:solidFill>
                  <a:srgbClr val="0B0080"/>
                </a:solidFill>
                <a:latin typeface="Arial" charset="0"/>
                <a:hlinkClick r:id="rId5" tooltip="Data retrieval"/>
              </a:rPr>
              <a:t>retrieval</a:t>
            </a:r>
            <a:r>
              <a:rPr lang="en-US" dirty="0">
                <a:solidFill>
                  <a:srgbClr val="222222"/>
                </a:solidFill>
                <a:latin typeface="Arial" charset="0"/>
              </a:rPr>
              <a:t> of data that is modeled in </a:t>
            </a:r>
            <a:r>
              <a:rPr lang="en-US" dirty="0">
                <a:solidFill>
                  <a:srgbClr val="FF0000"/>
                </a:solidFill>
                <a:latin typeface="Arial" charset="0"/>
              </a:rPr>
              <a:t>means other than the tabular relations used in </a:t>
            </a:r>
            <a:r>
              <a:rPr lang="en-US" dirty="0">
                <a:solidFill>
                  <a:srgbClr val="FF0000"/>
                </a:solidFill>
                <a:latin typeface="Arial" charset="0"/>
                <a:hlinkClick r:id="rId6" tooltip="Relational database"/>
              </a:rPr>
              <a:t>relational databases</a:t>
            </a:r>
            <a:r>
              <a:rPr lang="en-US" dirty="0">
                <a:solidFill>
                  <a:srgbClr val="FF0000"/>
                </a:solidFill>
                <a:latin typeface="Arial" charset="0"/>
              </a:rPr>
              <a:t>.</a:t>
            </a:r>
            <a:r>
              <a:rPr lang="en-US" dirty="0">
                <a:solidFill>
                  <a:srgbClr val="222222"/>
                </a:solidFill>
                <a:latin typeface="Arial" charset="0"/>
              </a:rPr>
              <a:t> Such databases have existed since the late 1960s, but did not obtain the "NoSQL" moniker until a surge of popularity in the early twenty-first century,</a:t>
            </a:r>
            <a:r>
              <a:rPr lang="en-US" baseline="30000" dirty="0">
                <a:solidFill>
                  <a:srgbClr val="0B0080"/>
                </a:solidFill>
                <a:latin typeface="Arial" charset="0"/>
                <a:hlinkClick r:id="rId7"/>
              </a:rPr>
              <a:t>[2]</a:t>
            </a:r>
            <a:r>
              <a:rPr lang="en-US" dirty="0">
                <a:solidFill>
                  <a:srgbClr val="222222"/>
                </a:solidFill>
                <a:latin typeface="Arial" charset="0"/>
              </a:rPr>
              <a:t> triggered by the needs of </a:t>
            </a:r>
            <a:r>
              <a:rPr lang="en-US" dirty="0">
                <a:solidFill>
                  <a:srgbClr val="0B0080"/>
                </a:solidFill>
                <a:latin typeface="Arial" charset="0"/>
                <a:hlinkClick r:id="rId8" tooltip="Web 2.0"/>
              </a:rPr>
              <a:t>Web 2.0</a:t>
            </a:r>
            <a:r>
              <a:rPr lang="en-US" dirty="0">
                <a:solidFill>
                  <a:srgbClr val="222222"/>
                </a:solidFill>
                <a:latin typeface="Arial" charset="0"/>
              </a:rPr>
              <a:t> companies such as </a:t>
            </a:r>
            <a:r>
              <a:rPr lang="en-US" dirty="0">
                <a:solidFill>
                  <a:srgbClr val="0B0080"/>
                </a:solidFill>
                <a:latin typeface="Arial" charset="0"/>
                <a:hlinkClick r:id="rId9" tooltip="Facebook"/>
              </a:rPr>
              <a:t>Facebook</a:t>
            </a:r>
            <a:r>
              <a:rPr lang="en-US" dirty="0">
                <a:solidFill>
                  <a:srgbClr val="222222"/>
                </a:solidFill>
                <a:latin typeface="Arial" charset="0"/>
              </a:rPr>
              <a:t>, </a:t>
            </a:r>
            <a:r>
              <a:rPr lang="en-US" dirty="0">
                <a:solidFill>
                  <a:srgbClr val="0B0080"/>
                </a:solidFill>
                <a:latin typeface="Arial" charset="0"/>
                <a:hlinkClick r:id="rId10" tooltip="Google"/>
              </a:rPr>
              <a:t>Google</a:t>
            </a:r>
            <a:r>
              <a:rPr lang="en-US" dirty="0">
                <a:solidFill>
                  <a:srgbClr val="222222"/>
                </a:solidFill>
                <a:latin typeface="Arial" charset="0"/>
              </a:rPr>
              <a:t>, and </a:t>
            </a:r>
            <a:r>
              <a:rPr lang="en-US" dirty="0">
                <a:solidFill>
                  <a:srgbClr val="0B0080"/>
                </a:solidFill>
                <a:latin typeface="Arial" charset="0"/>
                <a:hlinkClick r:id="rId11" tooltip="Amazon.com"/>
              </a:rPr>
              <a:t>Amazon.com</a:t>
            </a:r>
            <a:r>
              <a:rPr lang="en-US" dirty="0">
                <a:solidFill>
                  <a:srgbClr val="222222"/>
                </a:solidFill>
                <a:latin typeface="Arial" charset="0"/>
              </a:rPr>
              <a:t>.</a:t>
            </a:r>
            <a:r>
              <a:rPr lang="en-US" baseline="30000" dirty="0">
                <a:solidFill>
                  <a:srgbClr val="0B0080"/>
                </a:solidFill>
                <a:latin typeface="Arial" charset="0"/>
                <a:hlinkClick r:id="rId12"/>
              </a:rPr>
              <a:t>[3]</a:t>
            </a:r>
            <a:r>
              <a:rPr lang="en-US" baseline="30000" dirty="0">
                <a:solidFill>
                  <a:srgbClr val="0B0080"/>
                </a:solidFill>
                <a:latin typeface="Arial" charset="0"/>
                <a:hlinkClick r:id="rId13"/>
              </a:rPr>
              <a:t>[4]</a:t>
            </a:r>
            <a:r>
              <a:rPr lang="en-US" baseline="30000" dirty="0">
                <a:solidFill>
                  <a:srgbClr val="0B0080"/>
                </a:solidFill>
                <a:latin typeface="Arial" charset="0"/>
                <a:hlinkClick r:id="rId14"/>
              </a:rPr>
              <a:t>[5]</a:t>
            </a:r>
            <a:r>
              <a:rPr lang="en-US" dirty="0">
                <a:solidFill>
                  <a:srgbClr val="222222"/>
                </a:solidFill>
                <a:latin typeface="Arial" charset="0"/>
              </a:rPr>
              <a:t> NoSQL databases are increasingly used in </a:t>
            </a:r>
            <a:r>
              <a:rPr lang="en-US" dirty="0">
                <a:solidFill>
                  <a:srgbClr val="0B0080"/>
                </a:solidFill>
                <a:latin typeface="Arial" charset="0"/>
                <a:hlinkClick r:id="rId15" tooltip="Big data"/>
              </a:rPr>
              <a:t>big data</a:t>
            </a:r>
            <a:r>
              <a:rPr lang="en-US" dirty="0">
                <a:solidFill>
                  <a:srgbClr val="222222"/>
                </a:solidFill>
                <a:latin typeface="Arial" charset="0"/>
              </a:rPr>
              <a:t> and </a:t>
            </a:r>
            <a:r>
              <a:rPr lang="en-US" dirty="0">
                <a:solidFill>
                  <a:srgbClr val="0B0080"/>
                </a:solidFill>
                <a:latin typeface="Arial" charset="0"/>
                <a:hlinkClick r:id="rId16" tooltip="Real-time web"/>
              </a:rPr>
              <a:t>real-time web</a:t>
            </a:r>
            <a:r>
              <a:rPr lang="en-US" dirty="0">
                <a:solidFill>
                  <a:srgbClr val="222222"/>
                </a:solidFill>
                <a:latin typeface="Arial" charset="0"/>
              </a:rPr>
              <a:t> applications.</a:t>
            </a:r>
            <a:r>
              <a:rPr lang="en-US" baseline="30000" dirty="0">
                <a:solidFill>
                  <a:srgbClr val="0B0080"/>
                </a:solidFill>
                <a:latin typeface="Arial" charset="0"/>
                <a:hlinkClick r:id="rId17"/>
              </a:rPr>
              <a:t>[6]</a:t>
            </a:r>
            <a:r>
              <a:rPr lang="en-US" dirty="0">
                <a:solidFill>
                  <a:srgbClr val="222222"/>
                </a:solidFill>
                <a:latin typeface="Arial" charset="0"/>
              </a:rPr>
              <a:t> NoSQL systems are also sometimes called </a:t>
            </a:r>
            <a:r>
              <a:rPr lang="en-US" dirty="0">
                <a:solidFill>
                  <a:srgbClr val="FF0000"/>
                </a:solidFill>
                <a:latin typeface="Arial" charset="0"/>
              </a:rPr>
              <a:t>"Not only SQL" to emphasize that they may support </a:t>
            </a:r>
            <a:r>
              <a:rPr lang="en-US" dirty="0">
                <a:solidFill>
                  <a:srgbClr val="FF0000"/>
                </a:solidFill>
                <a:latin typeface="Arial" charset="0"/>
                <a:hlinkClick r:id="rId18" tooltip="SQL"/>
              </a:rPr>
              <a:t>SQL</a:t>
            </a:r>
            <a:r>
              <a:rPr lang="en-US" dirty="0">
                <a:solidFill>
                  <a:srgbClr val="FF0000"/>
                </a:solidFill>
                <a:latin typeface="Arial" charset="0"/>
              </a:rPr>
              <a:t>-like query languages.</a:t>
            </a:r>
            <a:r>
              <a:rPr lang="en-US" baseline="30000" dirty="0">
                <a:solidFill>
                  <a:srgbClr val="FF0000"/>
                </a:solidFill>
                <a:latin typeface="Arial" charset="0"/>
                <a:hlinkClick r:id="rId19"/>
              </a:rPr>
              <a:t>[7]</a:t>
            </a:r>
            <a:r>
              <a:rPr lang="en-US" baseline="30000" dirty="0">
                <a:solidFill>
                  <a:srgbClr val="FF0000"/>
                </a:solidFill>
                <a:latin typeface="Arial" charset="0"/>
                <a:hlinkClick r:id="rId20"/>
              </a:rPr>
              <a:t>[8</a:t>
            </a:r>
            <a:r>
              <a:rPr lang="en-US" baseline="30000" dirty="0" smtClean="0">
                <a:solidFill>
                  <a:srgbClr val="FF0000"/>
                </a:solidFill>
                <a:latin typeface="Arial" charset="0"/>
                <a:hlinkClick r:id="rId20"/>
              </a:rPr>
              <a:t>]</a:t>
            </a:r>
            <a:endParaRPr lang="en-US" baseline="30000" dirty="0" smtClean="0">
              <a:solidFill>
                <a:srgbClr val="FF0000"/>
              </a:solidFill>
              <a:latin typeface="Arial" charset="0"/>
            </a:endParaRPr>
          </a:p>
          <a:p>
            <a:pPr marL="0" indent="0">
              <a:lnSpc>
                <a:spcPct val="120000"/>
              </a:lnSpc>
              <a:spcBef>
                <a:spcPts val="0"/>
              </a:spcBef>
              <a:buNone/>
            </a:pPr>
            <a:endParaRPr lang="en-US" dirty="0">
              <a:solidFill>
                <a:srgbClr val="222222"/>
              </a:solidFill>
              <a:latin typeface="Arial" charset="0"/>
            </a:endParaRPr>
          </a:p>
          <a:p>
            <a:pPr marL="0" indent="0">
              <a:lnSpc>
                <a:spcPct val="120000"/>
              </a:lnSpc>
              <a:spcBef>
                <a:spcPts val="0"/>
              </a:spcBef>
              <a:buNone/>
            </a:pPr>
            <a:r>
              <a:rPr lang="en-US" dirty="0">
                <a:solidFill>
                  <a:srgbClr val="222222"/>
                </a:solidFill>
                <a:latin typeface="Arial" charset="0"/>
              </a:rPr>
              <a:t>Motivations for this approach include: simplicity of design, simpler </a:t>
            </a:r>
            <a:r>
              <a:rPr lang="en-US" dirty="0">
                <a:solidFill>
                  <a:srgbClr val="0B0080"/>
                </a:solidFill>
                <a:latin typeface="Arial" charset="0"/>
                <a:hlinkClick r:id="rId21" tooltip="Horizontal scaling"/>
              </a:rPr>
              <a:t>"horizontal" scaling</a:t>
            </a:r>
            <a:r>
              <a:rPr lang="en-US" dirty="0">
                <a:solidFill>
                  <a:srgbClr val="222222"/>
                </a:solidFill>
                <a:latin typeface="Arial" charset="0"/>
              </a:rPr>
              <a:t> to </a:t>
            </a:r>
            <a:r>
              <a:rPr lang="en-US" dirty="0">
                <a:solidFill>
                  <a:srgbClr val="0B0080"/>
                </a:solidFill>
                <a:latin typeface="Arial" charset="0"/>
                <a:hlinkClick r:id="rId22" tooltip="Cluster computing"/>
              </a:rPr>
              <a:t>clusters</a:t>
            </a:r>
            <a:r>
              <a:rPr lang="en-US" dirty="0">
                <a:solidFill>
                  <a:srgbClr val="222222"/>
                </a:solidFill>
                <a:latin typeface="Arial" charset="0"/>
              </a:rPr>
              <a:t> of machines (which is a problem for relational databases),</a:t>
            </a:r>
            <a:r>
              <a:rPr lang="en-US" baseline="30000" dirty="0">
                <a:solidFill>
                  <a:srgbClr val="0B0080"/>
                </a:solidFill>
                <a:latin typeface="Arial" charset="0"/>
                <a:hlinkClick r:id="rId7"/>
              </a:rPr>
              <a:t>[2]</a:t>
            </a:r>
            <a:r>
              <a:rPr lang="en-US" dirty="0">
                <a:solidFill>
                  <a:srgbClr val="222222"/>
                </a:solidFill>
                <a:latin typeface="Arial" charset="0"/>
              </a:rPr>
              <a:t> and finer control over availability. The data structures used by NoSQL databases (e.g. key-value, wide column, graph, or document) are different from those used by default in relational databases, making </a:t>
            </a:r>
            <a:r>
              <a:rPr lang="en-US" dirty="0">
                <a:solidFill>
                  <a:srgbClr val="FF0000"/>
                </a:solidFill>
                <a:latin typeface="Arial" charset="0"/>
              </a:rPr>
              <a:t>some operations faster in NoSQL. </a:t>
            </a:r>
            <a:r>
              <a:rPr lang="en-US" dirty="0">
                <a:solidFill>
                  <a:srgbClr val="222222"/>
                </a:solidFill>
                <a:latin typeface="Arial" charset="0"/>
              </a:rPr>
              <a:t>The particular suitability of a given NoSQL database depends on the problem it must solve. Sometimes the </a:t>
            </a:r>
            <a:r>
              <a:rPr lang="en-US" dirty="0">
                <a:solidFill>
                  <a:srgbClr val="FF0000"/>
                </a:solidFill>
                <a:latin typeface="Arial" charset="0"/>
              </a:rPr>
              <a:t>data structures used by NoSQL databases are also viewed as "more flexible" than relational database tables</a:t>
            </a:r>
            <a:r>
              <a:rPr lang="en-US" dirty="0">
                <a:solidFill>
                  <a:srgbClr val="222222"/>
                </a:solidFill>
                <a:latin typeface="Arial" charset="0"/>
              </a:rPr>
              <a:t>.</a:t>
            </a:r>
            <a:r>
              <a:rPr lang="en-US" baseline="30000" dirty="0">
                <a:solidFill>
                  <a:srgbClr val="0B0080"/>
                </a:solidFill>
                <a:latin typeface="Arial" charset="0"/>
                <a:hlinkClick r:id="rId23"/>
              </a:rPr>
              <a:t>[9]</a:t>
            </a:r>
            <a:endParaRPr lang="en-US" dirty="0">
              <a:solidFill>
                <a:srgbClr val="222222"/>
              </a:solidFill>
              <a:latin typeface="Arial" charset="0"/>
            </a:endParaRPr>
          </a:p>
          <a:p>
            <a:pPr marL="0" indent="0">
              <a:lnSpc>
                <a:spcPct val="120000"/>
              </a:lnSpc>
              <a:spcBef>
                <a:spcPts val="0"/>
              </a:spcBef>
              <a:buNone/>
            </a:pPr>
            <a:endParaRPr lang="en-US" dirty="0"/>
          </a:p>
        </p:txBody>
      </p:sp>
    </p:spTree>
    <p:extLst>
      <p:ext uri="{BB962C8B-B14F-4D97-AF65-F5344CB8AC3E}">
        <p14:creationId xmlns:p14="http://schemas.microsoft.com/office/powerpoint/2010/main" val="689359353"/>
      </p:ext>
    </p:extLst>
  </p:cSld>
  <p:clrMapOvr>
    <a:masterClrMapping/>
  </p:clrMapOvr>
  <p:transition spd="med">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(I) </a:t>
            </a:r>
            <a:r>
              <a:rPr lang="en-US" sz="2000" dirty="0"/>
              <a:t>(https://</a:t>
            </a:r>
            <a:r>
              <a:rPr lang="en-US" sz="2000" dirty="0" err="1"/>
              <a:t>en.wikipedia.org</a:t>
            </a:r>
            <a:r>
              <a:rPr lang="en-US" sz="2000" dirty="0"/>
              <a:t>/wiki/NoSQL)</a:t>
            </a:r>
          </a:p>
        </p:txBody>
      </p:sp>
      <p:sp>
        <p:nvSpPr>
          <p:cNvPr id="3" name="Content Placeholder 2"/>
          <p:cNvSpPr>
            <a:spLocks noGrp="1"/>
          </p:cNvSpPr>
          <p:nvPr>
            <p:ph sz="half" idx="1"/>
          </p:nvPr>
        </p:nvSpPr>
        <p:spPr/>
        <p:txBody>
          <a:bodyPr>
            <a:normAutofit fontScale="85000" lnSpcReduction="20000"/>
          </a:bodyPr>
          <a:lstStyle/>
          <a:p>
            <a:pPr marL="0" indent="0">
              <a:lnSpc>
                <a:spcPct val="120000"/>
              </a:lnSpc>
              <a:spcBef>
                <a:spcPts val="0"/>
              </a:spcBef>
              <a:buNone/>
            </a:pPr>
            <a:r>
              <a:rPr lang="en-US" dirty="0" smtClean="0">
                <a:solidFill>
                  <a:srgbClr val="FF0000"/>
                </a:solidFill>
              </a:rPr>
              <a:t>“Many </a:t>
            </a:r>
            <a:r>
              <a:rPr lang="en-US" dirty="0">
                <a:solidFill>
                  <a:srgbClr val="FF0000"/>
                </a:solidFill>
              </a:rPr>
              <a:t>NoSQL stores compromise </a:t>
            </a:r>
            <a:r>
              <a:rPr lang="en-US" dirty="0">
                <a:solidFill>
                  <a:srgbClr val="FF0000"/>
                </a:solidFill>
                <a:hlinkClick r:id="rId2" tooltip="Consistency (database systems)"/>
              </a:rPr>
              <a:t>consistency</a:t>
            </a:r>
            <a:r>
              <a:rPr lang="en-US" dirty="0"/>
              <a:t> (in the sense of the </a:t>
            </a:r>
            <a:r>
              <a:rPr lang="en-US" dirty="0">
                <a:hlinkClick r:id="rId3" tooltip="CAP theorem"/>
              </a:rPr>
              <a:t>CAP theorem</a:t>
            </a:r>
            <a:r>
              <a:rPr lang="en-US" dirty="0"/>
              <a:t>) in favor of availability, partition tolerance, and speed. Barriers to the greater adoption of NoSQL stores include the use of low-level query languages (instead of SQL, for instance the lack of ability to perform ad-hoc joins across tables), lack of standardized interfaces, and huge previous investments in existing relational databases.</a:t>
            </a:r>
            <a:r>
              <a:rPr lang="en-US" baseline="30000" dirty="0">
                <a:hlinkClick r:id="rId4"/>
              </a:rPr>
              <a:t>[10]</a:t>
            </a:r>
            <a:r>
              <a:rPr lang="en-US" dirty="0"/>
              <a:t> Most NoSQL stores lack true </a:t>
            </a:r>
            <a:r>
              <a:rPr lang="en-US" dirty="0" smtClean="0">
                <a:hlinkClick r:id="rId5" tooltip="ACID"/>
              </a:rPr>
              <a:t>ACID</a:t>
            </a:r>
            <a:r>
              <a:rPr lang="en-US" dirty="0" smtClean="0"/>
              <a:t> transactions</a:t>
            </a:r>
            <a:r>
              <a:rPr lang="en-US" dirty="0"/>
              <a:t>, </a:t>
            </a:r>
            <a:r>
              <a:rPr lang="mr-IN" dirty="0" smtClean="0"/>
              <a:t>…</a:t>
            </a:r>
            <a:r>
              <a:rPr lang="en-US" dirty="0" smtClean="0"/>
              <a:t> </a:t>
            </a:r>
            <a:r>
              <a:rPr lang="mr-IN" dirty="0" smtClean="0"/>
              <a:t>…</a:t>
            </a:r>
            <a:endParaRPr lang="en-US" dirty="0" smtClean="0"/>
          </a:p>
          <a:p>
            <a:pPr marL="0" indent="0">
              <a:lnSpc>
                <a:spcPct val="120000"/>
              </a:lnSpc>
              <a:spcBef>
                <a:spcPts val="0"/>
              </a:spcBef>
              <a:buNone/>
            </a:pPr>
            <a:endParaRPr lang="en-US" dirty="0"/>
          </a:p>
          <a:p>
            <a:pPr marL="0" indent="0">
              <a:lnSpc>
                <a:spcPct val="120000"/>
              </a:lnSpc>
              <a:spcBef>
                <a:spcPts val="0"/>
              </a:spcBef>
              <a:buNone/>
            </a:pPr>
            <a:r>
              <a:rPr lang="en-US" dirty="0">
                <a:solidFill>
                  <a:srgbClr val="FF0000"/>
                </a:solidFill>
              </a:rPr>
              <a:t>Instead, most NoSQL databases offer a concept of "eventual consistency" in which database changes are propagated to all nodes "eventually" (typically within milliseconds) so queries for data might not return updated data immediately or might </a:t>
            </a:r>
            <a:r>
              <a:rPr lang="en-US" dirty="0"/>
              <a:t>result in reading data that is not accurate, a problem known as stale reads.</a:t>
            </a:r>
            <a:r>
              <a:rPr lang="en-US" baseline="30000" dirty="0">
                <a:hlinkClick r:id="rId6"/>
              </a:rPr>
              <a:t>[11]</a:t>
            </a:r>
            <a:r>
              <a:rPr lang="en-US" dirty="0"/>
              <a:t> Additionally, some NoSQL systems may exhibit lost writes and other forms of </a:t>
            </a:r>
            <a:r>
              <a:rPr lang="en-US" dirty="0">
                <a:hlinkClick r:id="rId7" tooltip="Data loss"/>
              </a:rPr>
              <a:t>data loss</a:t>
            </a:r>
            <a:r>
              <a:rPr lang="en-US" dirty="0"/>
              <a:t>.</a:t>
            </a:r>
            <a:r>
              <a:rPr lang="en-US" baseline="30000" dirty="0">
                <a:hlinkClick r:id="rId8"/>
              </a:rPr>
              <a:t>[12]</a:t>
            </a:r>
            <a:r>
              <a:rPr lang="en-US" dirty="0"/>
              <a:t> Fortunately, some NoSQL systems provide concepts such as </a:t>
            </a:r>
            <a:r>
              <a:rPr lang="en-US" dirty="0">
                <a:hlinkClick r:id="rId9" tooltip="Write-ahead logging"/>
              </a:rPr>
              <a:t>write-ahead logging</a:t>
            </a:r>
            <a:r>
              <a:rPr lang="en-US" dirty="0"/>
              <a:t> to avoid data loss.</a:t>
            </a:r>
            <a:r>
              <a:rPr lang="en-US" baseline="30000" dirty="0">
                <a:hlinkClick r:id="rId10"/>
              </a:rPr>
              <a:t>[13]</a:t>
            </a:r>
            <a:r>
              <a:rPr lang="en-US" dirty="0"/>
              <a:t> For </a:t>
            </a:r>
            <a:r>
              <a:rPr lang="en-US" dirty="0">
                <a:hlinkClick r:id="rId11" tooltip="Distributed transaction processing"/>
              </a:rPr>
              <a:t>distributed transaction processing</a:t>
            </a:r>
            <a:r>
              <a:rPr lang="en-US" dirty="0"/>
              <a:t> across multiple databases, data consistency is an even bigger challenge that is difficult for both NoSQL and relational databases. Even current relational databases "do not allow referential integrity constraints to span databases."</a:t>
            </a:r>
            <a:r>
              <a:rPr lang="en-US" baseline="30000" dirty="0">
                <a:hlinkClick r:id="rId12"/>
              </a:rPr>
              <a:t>[14]</a:t>
            </a:r>
            <a:r>
              <a:rPr lang="en-US" dirty="0"/>
              <a:t> </a:t>
            </a:r>
          </a:p>
        </p:txBody>
      </p:sp>
    </p:spTree>
    <p:extLst>
      <p:ext uri="{BB962C8B-B14F-4D97-AF65-F5344CB8AC3E}">
        <p14:creationId xmlns:p14="http://schemas.microsoft.com/office/powerpoint/2010/main" val="388370306"/>
      </p:ext>
    </p:extLst>
  </p:cSld>
  <p:clrMapOvr>
    <a:masterClrMapping/>
  </p:clrMapOvr>
  <p:transition spd="med">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Taxonomy</a:t>
            </a:r>
            <a:endParaRPr lang="en-US" dirty="0"/>
          </a:p>
        </p:txBody>
      </p:sp>
      <p:pic>
        <p:nvPicPr>
          <p:cNvPr id="4" name="Picture 3"/>
          <p:cNvPicPr>
            <a:picLocks noChangeAspect="1"/>
          </p:cNvPicPr>
          <p:nvPr/>
        </p:nvPicPr>
        <p:blipFill>
          <a:blip r:embed="rId2"/>
          <a:stretch>
            <a:fillRect/>
          </a:stretch>
        </p:blipFill>
        <p:spPr>
          <a:xfrm>
            <a:off x="1371600" y="590550"/>
            <a:ext cx="5115913" cy="3831971"/>
          </a:xfrm>
          <a:prstGeom prst="rect">
            <a:avLst/>
          </a:prstGeom>
          <a:ln>
            <a:solidFill>
              <a:schemeClr val="accent1"/>
            </a:solidFill>
          </a:ln>
        </p:spPr>
      </p:pic>
    </p:spTree>
    <p:extLst>
      <p:ext uri="{BB962C8B-B14F-4D97-AF65-F5344CB8AC3E}">
        <p14:creationId xmlns:p14="http://schemas.microsoft.com/office/powerpoint/2010/main" val="68128157"/>
      </p:ext>
    </p:extLst>
  </p:cSld>
  <p:clrMapOvr>
    <a:masterClrMapping/>
  </p:clrMapOvr>
  <p:transition spd="med">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Taxonomy</a:t>
            </a:r>
            <a:endParaRPr lang="en-US" dirty="0"/>
          </a:p>
        </p:txBody>
      </p:sp>
      <p:pic>
        <p:nvPicPr>
          <p:cNvPr id="3" name="Picture 2"/>
          <p:cNvPicPr>
            <a:picLocks noChangeAspect="1"/>
          </p:cNvPicPr>
          <p:nvPr/>
        </p:nvPicPr>
        <p:blipFill>
          <a:blip r:embed="rId2"/>
          <a:stretch>
            <a:fillRect/>
          </a:stretch>
        </p:blipFill>
        <p:spPr>
          <a:xfrm>
            <a:off x="1371600" y="401184"/>
            <a:ext cx="5623639" cy="4019404"/>
          </a:xfrm>
          <a:prstGeom prst="rect">
            <a:avLst/>
          </a:prstGeom>
        </p:spPr>
      </p:pic>
    </p:spTree>
    <p:extLst>
      <p:ext uri="{BB962C8B-B14F-4D97-AF65-F5344CB8AC3E}">
        <p14:creationId xmlns:p14="http://schemas.microsoft.com/office/powerpoint/2010/main" val="421150848"/>
      </p:ext>
    </p:extLst>
  </p:cSld>
  <p:clrMapOvr>
    <a:masterClrMapping/>
  </p:clrMapOvr>
  <p:transition spd="med">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smtClean="0">
                <a:solidFill>
                  <a:schemeClr val="bg1"/>
                </a:solidFill>
              </a:rPr>
              <a:t>CAP Theorem</a:t>
            </a:r>
            <a:endParaRPr lang="en-US" altLang="en-US" i="1" dirty="0">
              <a:solidFill>
                <a:schemeClr val="bg1"/>
              </a:solidFill>
            </a:endParaRPr>
          </a:p>
        </p:txBody>
      </p:sp>
      <p:sp>
        <p:nvSpPr>
          <p:cNvPr id="9221"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52F42408-092F-3D4E-9F49-14CF99654DF6}" type="slidenum">
              <a:rPr lang="en-US" altLang="en-US" sz="1200" b="1">
                <a:solidFill>
                  <a:schemeClr val="bg1"/>
                </a:solidFill>
              </a:rPr>
              <a:pPr>
                <a:lnSpc>
                  <a:spcPts val="2400"/>
                </a:lnSpc>
              </a:pPr>
              <a:t>49</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a:solidFill>
                  <a:schemeClr val="bg1"/>
                </a:solidFill>
              </a:rPr>
              <a:t>Lecture 12  --  Transactions, NoSQL</a:t>
            </a:r>
            <a:endParaRPr lang="en-US" altLang="en-US" sz="1200" i="1" dirty="0">
              <a:solidFill>
                <a:schemeClr val="bg1"/>
              </a:solidFill>
            </a:endParaRPr>
          </a:p>
        </p:txBody>
      </p:sp>
    </p:spTree>
    <p:extLst>
      <p:ext uri="{BB962C8B-B14F-4D97-AF65-F5344CB8AC3E}">
        <p14:creationId xmlns:p14="http://schemas.microsoft.com/office/powerpoint/2010/main" val="6084598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smtClean="0">
                <a:solidFill>
                  <a:schemeClr val="bg1"/>
                </a:solidFill>
              </a:rPr>
              <a:t>Isolation Concept</a:t>
            </a:r>
            <a:endParaRPr lang="en-US" altLang="en-US" i="1" dirty="0">
              <a:solidFill>
                <a:schemeClr val="bg1"/>
              </a:solidFill>
            </a:endParaRPr>
          </a:p>
        </p:txBody>
      </p:sp>
      <p:sp>
        <p:nvSpPr>
          <p:cNvPr id="9221"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52F42408-092F-3D4E-9F49-14CF99654DF6}" type="slidenum">
              <a:rPr lang="en-US" altLang="en-US" sz="1200" b="1">
                <a:solidFill>
                  <a:schemeClr val="bg1"/>
                </a:solidFill>
              </a:rPr>
              <a:pPr>
                <a:lnSpc>
                  <a:spcPts val="2400"/>
                </a:lnSpc>
              </a:pPr>
              <a:t>5</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a:solidFill>
                  <a:schemeClr val="bg1"/>
                </a:solidFill>
              </a:rPr>
              <a:t>Lecture 12  --  Transactions, NoSQL</a:t>
            </a:r>
            <a:endParaRPr lang="en-US" altLang="en-US" sz="1200" i="1" dirty="0">
              <a:solidFill>
                <a:schemeClr val="bg1"/>
              </a:solidFill>
            </a:endParaRPr>
          </a:p>
        </p:txBody>
      </p:sp>
    </p:spTree>
    <p:extLst>
      <p:ext uri="{BB962C8B-B14F-4D97-AF65-F5344CB8AC3E}">
        <p14:creationId xmlns:p14="http://schemas.microsoft.com/office/powerpoint/2010/main" val="170293266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ACID</a:t>
            </a:r>
            <a:endParaRPr lang="en-US" sz="1600" dirty="0"/>
          </a:p>
        </p:txBody>
      </p:sp>
      <p:pic>
        <p:nvPicPr>
          <p:cNvPr id="3" name="Picture 2"/>
          <p:cNvPicPr>
            <a:picLocks noChangeAspect="1"/>
          </p:cNvPicPr>
          <p:nvPr/>
        </p:nvPicPr>
        <p:blipFill>
          <a:blip r:embed="rId2"/>
          <a:stretch>
            <a:fillRect/>
          </a:stretch>
        </p:blipFill>
        <p:spPr>
          <a:xfrm>
            <a:off x="685800" y="666750"/>
            <a:ext cx="6883400" cy="3792894"/>
          </a:xfrm>
          <a:prstGeom prst="rect">
            <a:avLst/>
          </a:prstGeom>
        </p:spPr>
      </p:pic>
    </p:spTree>
    <p:extLst>
      <p:ext uri="{BB962C8B-B14F-4D97-AF65-F5344CB8AC3E}">
        <p14:creationId xmlns:p14="http://schemas.microsoft.com/office/powerpoint/2010/main" val="1161948753"/>
      </p:ext>
    </p:extLst>
  </p:cSld>
  <p:clrMapOvr>
    <a:masterClrMapping/>
  </p:clrMapOvr>
  <p:transition spd="med">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 Theorem</a:t>
            </a:r>
            <a:endParaRPr lang="en-US" dirty="0"/>
          </a:p>
        </p:txBody>
      </p:sp>
      <p:sp>
        <p:nvSpPr>
          <p:cNvPr id="4" name="Content Placeholder 3"/>
          <p:cNvSpPr>
            <a:spLocks noGrp="1"/>
          </p:cNvSpPr>
          <p:nvPr>
            <p:ph sz="half" idx="1"/>
          </p:nvPr>
        </p:nvSpPr>
        <p:spPr>
          <a:xfrm>
            <a:off x="228600" y="655209"/>
            <a:ext cx="3581400" cy="3545980"/>
          </a:xfrm>
        </p:spPr>
        <p:txBody>
          <a:bodyPr>
            <a:normAutofit fontScale="92500"/>
          </a:bodyPr>
          <a:lstStyle/>
          <a:p>
            <a:pPr>
              <a:lnSpc>
                <a:spcPct val="110000"/>
              </a:lnSpc>
              <a:spcBef>
                <a:spcPts val="0"/>
              </a:spcBef>
            </a:pPr>
            <a:r>
              <a:rPr lang="en-US" dirty="0" smtClean="0"/>
              <a:t>Consistency</a:t>
            </a:r>
          </a:p>
          <a:p>
            <a:pPr marL="685800" lvl="2" indent="0">
              <a:lnSpc>
                <a:spcPct val="110000"/>
              </a:lnSpc>
              <a:spcBef>
                <a:spcPts val="0"/>
              </a:spcBef>
              <a:buNone/>
            </a:pPr>
            <a:r>
              <a:rPr lang="en-US" dirty="0" smtClean="0"/>
              <a:t>Every </a:t>
            </a:r>
            <a:r>
              <a:rPr lang="en-US" dirty="0"/>
              <a:t>read receives the most recent write or an </a:t>
            </a:r>
            <a:r>
              <a:rPr lang="en-US" dirty="0" smtClean="0"/>
              <a:t>error.</a:t>
            </a:r>
          </a:p>
          <a:p>
            <a:pPr marL="685800" lvl="2" indent="0">
              <a:lnSpc>
                <a:spcPct val="110000"/>
              </a:lnSpc>
              <a:spcBef>
                <a:spcPts val="0"/>
              </a:spcBef>
              <a:buNone/>
            </a:pPr>
            <a:endParaRPr lang="en-US" dirty="0"/>
          </a:p>
          <a:p>
            <a:pPr marL="290512" indent="-285750">
              <a:lnSpc>
                <a:spcPct val="110000"/>
              </a:lnSpc>
              <a:spcBef>
                <a:spcPts val="0"/>
              </a:spcBef>
            </a:pPr>
            <a:r>
              <a:rPr lang="en-US" dirty="0" smtClean="0"/>
              <a:t>Availability</a:t>
            </a:r>
          </a:p>
          <a:p>
            <a:pPr marL="685800" lvl="2" indent="0">
              <a:lnSpc>
                <a:spcPct val="110000"/>
              </a:lnSpc>
              <a:spcBef>
                <a:spcPts val="0"/>
              </a:spcBef>
              <a:buNone/>
            </a:pPr>
            <a:r>
              <a:rPr lang="en-US" dirty="0"/>
              <a:t>Every request receives a (non-error) response – without guarantee that it contains the most recent </a:t>
            </a:r>
            <a:r>
              <a:rPr lang="en-US" dirty="0" smtClean="0"/>
              <a:t>write.</a:t>
            </a:r>
          </a:p>
          <a:p>
            <a:pPr marL="685800" lvl="2" indent="0">
              <a:lnSpc>
                <a:spcPct val="110000"/>
              </a:lnSpc>
              <a:spcBef>
                <a:spcPts val="0"/>
              </a:spcBef>
              <a:buNone/>
            </a:pPr>
            <a:endParaRPr lang="en-US" dirty="0"/>
          </a:p>
          <a:p>
            <a:pPr marL="290512" indent="-285750">
              <a:lnSpc>
                <a:spcPct val="110000"/>
              </a:lnSpc>
              <a:spcBef>
                <a:spcPts val="0"/>
              </a:spcBef>
            </a:pPr>
            <a:r>
              <a:rPr lang="en-US" dirty="0" smtClean="0"/>
              <a:t>Partition Tolerance</a:t>
            </a:r>
          </a:p>
          <a:p>
            <a:pPr marL="685800" lvl="2" indent="0">
              <a:lnSpc>
                <a:spcPct val="110000"/>
              </a:lnSpc>
              <a:spcBef>
                <a:spcPts val="0"/>
              </a:spcBef>
              <a:buNone/>
            </a:pPr>
            <a:r>
              <a:rPr lang="en-US" dirty="0"/>
              <a:t>The system continues to operate despite an arbitrary number of messages being dropped (or delayed) by the network between nodes</a:t>
            </a:r>
          </a:p>
        </p:txBody>
      </p:sp>
      <p:pic>
        <p:nvPicPr>
          <p:cNvPr id="3" name="Picture 2"/>
          <p:cNvPicPr>
            <a:picLocks noChangeAspect="1"/>
          </p:cNvPicPr>
          <p:nvPr/>
        </p:nvPicPr>
        <p:blipFill>
          <a:blip r:embed="rId2"/>
          <a:stretch>
            <a:fillRect/>
          </a:stretch>
        </p:blipFill>
        <p:spPr>
          <a:xfrm>
            <a:off x="3982994" y="390071"/>
            <a:ext cx="5060302" cy="3819871"/>
          </a:xfrm>
          <a:prstGeom prst="rect">
            <a:avLst/>
          </a:prstGeom>
        </p:spPr>
      </p:pic>
    </p:spTree>
    <p:extLst>
      <p:ext uri="{BB962C8B-B14F-4D97-AF65-F5344CB8AC3E}">
        <p14:creationId xmlns:p14="http://schemas.microsoft.com/office/powerpoint/2010/main" val="1803889500"/>
      </p:ext>
    </p:extLst>
  </p:cSld>
  <p:clrMapOvr>
    <a:masterClrMapping/>
  </p:clrMapOvr>
  <p:transition spd="med">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Consistency Models</a:t>
            </a:r>
            <a:endParaRPr lang="en-US" dirty="0"/>
          </a:p>
        </p:txBody>
      </p:sp>
      <p:sp>
        <p:nvSpPr>
          <p:cNvPr id="3" name="Content Placeholder 2"/>
          <p:cNvSpPr>
            <a:spLocks noGrp="1"/>
          </p:cNvSpPr>
          <p:nvPr>
            <p:ph sz="half" idx="1"/>
          </p:nvPr>
        </p:nvSpPr>
        <p:spPr/>
        <p:txBody>
          <a:bodyPr/>
          <a:lstStyle/>
          <a:p>
            <a:r>
              <a:rPr lang="en-US" b="1" dirty="0" smtClean="0"/>
              <a:t>STRONG </a:t>
            </a:r>
            <a:r>
              <a:rPr lang="en-US" b="1" dirty="0"/>
              <a:t>CONSISTENCY: </a:t>
            </a:r>
            <a:r>
              <a:rPr lang="en-US" dirty="0"/>
              <a:t>Strong consistency is a consistency model where all subsequent accesses to a distributed system will always return the updated value after the </a:t>
            </a:r>
            <a:r>
              <a:rPr lang="en-US" dirty="0" smtClean="0"/>
              <a:t>update.</a:t>
            </a:r>
          </a:p>
          <a:p>
            <a:r>
              <a:rPr lang="en-US" b="1" dirty="0" smtClean="0"/>
              <a:t>WEAK </a:t>
            </a:r>
            <a:r>
              <a:rPr lang="en-US" b="1" dirty="0"/>
              <a:t>CONSISTENCY:</a:t>
            </a:r>
            <a:r>
              <a:rPr lang="en-US" dirty="0"/>
              <a:t> It is a consistency model used in distributed computing where subsequent accesses might not always be returning the updated value. There might be inconsistent </a:t>
            </a:r>
            <a:r>
              <a:rPr lang="en-US" dirty="0" smtClean="0"/>
              <a:t>responses.</a:t>
            </a:r>
          </a:p>
          <a:p>
            <a:r>
              <a:rPr lang="en-US" b="1" dirty="0" smtClean="0"/>
              <a:t>EVENTUAL </a:t>
            </a:r>
            <a:r>
              <a:rPr lang="en-US" b="1" dirty="0"/>
              <a:t>CONSISTENCY: </a:t>
            </a:r>
            <a:r>
              <a:rPr lang="en-US" dirty="0"/>
              <a:t>Eventual consistency is a special type of weak consistency method which informally guarantees that, if no new updates are made to a given data item, eventually all accesses to that item will return the last updated value</a:t>
            </a:r>
            <a:r>
              <a:rPr lang="en-US" dirty="0" smtClean="0"/>
              <a:t>.</a:t>
            </a:r>
            <a:endParaRPr lang="en-US" dirty="0"/>
          </a:p>
        </p:txBody>
      </p:sp>
    </p:spTree>
    <p:extLst>
      <p:ext uri="{BB962C8B-B14F-4D97-AF65-F5344CB8AC3E}">
        <p14:creationId xmlns:p14="http://schemas.microsoft.com/office/powerpoint/2010/main" val="1944181801"/>
      </p:ext>
    </p:extLst>
  </p:cSld>
  <p:clrMapOvr>
    <a:masterClrMapping/>
  </p:clrMapOvr>
  <p:transition spd="med">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851850" y="520306"/>
            <a:ext cx="3810000" cy="2413000"/>
          </a:xfrm>
          <a:prstGeom prst="rect">
            <a:avLst/>
          </a:prstGeom>
        </p:spPr>
      </p:pic>
      <p:sp>
        <p:nvSpPr>
          <p:cNvPr id="2" name="Title 1"/>
          <p:cNvSpPr>
            <a:spLocks noGrp="1"/>
          </p:cNvSpPr>
          <p:nvPr>
            <p:ph type="title"/>
          </p:nvPr>
        </p:nvSpPr>
        <p:spPr/>
        <p:txBody>
          <a:bodyPr/>
          <a:lstStyle/>
          <a:p>
            <a:r>
              <a:rPr lang="en-US" dirty="0" smtClean="0"/>
              <a:t>Eventual </a:t>
            </a:r>
            <a:r>
              <a:rPr lang="en-US" dirty="0" smtClean="0"/>
              <a:t>Consistency</a:t>
            </a:r>
            <a:endParaRPr lang="en-US" dirty="0"/>
          </a:p>
        </p:txBody>
      </p:sp>
      <p:sp>
        <p:nvSpPr>
          <p:cNvPr id="5" name="Rectangle 4"/>
          <p:cNvSpPr/>
          <p:nvPr/>
        </p:nvSpPr>
        <p:spPr>
          <a:xfrm>
            <a:off x="7735986" y="3536219"/>
            <a:ext cx="671639" cy="574535"/>
          </a:xfrm>
          <a:prstGeom prst="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lgn="ctr">
              <a:buFont typeface="Arial" charset="0"/>
              <a:buChar char="•"/>
            </a:pPr>
            <a:endParaRPr lang="en-US"/>
          </a:p>
        </p:txBody>
      </p:sp>
      <p:cxnSp>
        <p:nvCxnSpPr>
          <p:cNvPr id="7" name="Straight Arrow Connector 6"/>
          <p:cNvCxnSpPr/>
          <p:nvPr/>
        </p:nvCxnSpPr>
        <p:spPr>
          <a:xfrm flipV="1">
            <a:off x="7865458" y="2840304"/>
            <a:ext cx="234669" cy="663547"/>
          </a:xfrm>
          <a:prstGeom prst="straightConnector1">
            <a:avLst/>
          </a:prstGeom>
          <a:ln w="190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614605" y="2965674"/>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200" b="1" smtClean="0">
                <a:latin typeface="+mn-lt"/>
              </a:rPr>
              <a:t>get</a:t>
            </a:r>
            <a:endParaRPr lang="en-US" sz="1200" b="1" dirty="0" err="1" smtClean="0">
              <a:latin typeface="+mn-lt"/>
            </a:endParaRPr>
          </a:p>
        </p:txBody>
      </p:sp>
      <p:cxnSp>
        <p:nvCxnSpPr>
          <p:cNvPr id="9" name="Straight Arrow Connector 8"/>
          <p:cNvCxnSpPr/>
          <p:nvPr/>
        </p:nvCxnSpPr>
        <p:spPr>
          <a:xfrm flipV="1">
            <a:off x="8229598" y="2882816"/>
            <a:ext cx="234669" cy="663547"/>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322658" y="3159996"/>
            <a:ext cx="4572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200" b="1" smtClean="0">
                <a:latin typeface="+mn-lt"/>
              </a:rPr>
              <a:t>put</a:t>
            </a:r>
            <a:endParaRPr lang="en-US" sz="1200" b="1" dirty="0" smtClean="0">
              <a:latin typeface="+mn-lt"/>
            </a:endParaRPr>
          </a:p>
        </p:txBody>
      </p:sp>
      <p:sp>
        <p:nvSpPr>
          <p:cNvPr id="3" name="Content Placeholder 2"/>
          <p:cNvSpPr>
            <a:spLocks noGrp="1"/>
          </p:cNvSpPr>
          <p:nvPr>
            <p:ph sz="half" idx="1"/>
          </p:nvPr>
        </p:nvSpPr>
        <p:spPr>
          <a:xfrm>
            <a:off x="347957" y="817296"/>
            <a:ext cx="6408893" cy="3697947"/>
          </a:xfrm>
        </p:spPr>
        <p:txBody>
          <a:bodyPr/>
          <a:lstStyle/>
          <a:p>
            <a:r>
              <a:rPr lang="en-US" dirty="0" smtClean="0"/>
              <a:t>Availability and scalability via</a:t>
            </a:r>
          </a:p>
          <a:p>
            <a:pPr lvl="1"/>
            <a:r>
              <a:rPr lang="en-US" dirty="0" smtClean="0"/>
              <a:t>Multiple, replicated data stores.</a:t>
            </a:r>
          </a:p>
          <a:p>
            <a:pPr lvl="1"/>
            <a:r>
              <a:rPr lang="en-US" dirty="0" smtClean="0"/>
              <a:t>Read goes to “any” replica.</a:t>
            </a:r>
          </a:p>
          <a:p>
            <a:pPr lvl="1"/>
            <a:r>
              <a:rPr lang="en-US" dirty="0" smtClean="0"/>
              <a:t>PUT/POST/DELETE</a:t>
            </a:r>
          </a:p>
          <a:p>
            <a:pPr lvl="2"/>
            <a:r>
              <a:rPr lang="en-US" dirty="0" smtClean="0"/>
              <a:t>Goes to any replica</a:t>
            </a:r>
          </a:p>
          <a:p>
            <a:pPr lvl="2"/>
            <a:r>
              <a:rPr lang="en-US" dirty="0" smtClean="0"/>
              <a:t>Change propagate asynchronously</a:t>
            </a:r>
          </a:p>
          <a:p>
            <a:r>
              <a:rPr lang="en-US" dirty="0" smtClean="0"/>
              <a:t>GET may not see the latest value if the update has</a:t>
            </a:r>
            <a:br>
              <a:rPr lang="en-US" dirty="0" smtClean="0"/>
            </a:br>
            <a:r>
              <a:rPr lang="en-US" dirty="0" smtClean="0"/>
              <a:t>not propagated to the replica.</a:t>
            </a:r>
          </a:p>
          <a:p>
            <a:r>
              <a:rPr lang="en-US" dirty="0" smtClean="0"/>
              <a:t>There are several algorithms for conflict resolution</a:t>
            </a:r>
          </a:p>
          <a:p>
            <a:pPr lvl="1"/>
            <a:r>
              <a:rPr lang="en-US" dirty="0" smtClean="0"/>
              <a:t>Detect and handle in application.</a:t>
            </a:r>
          </a:p>
          <a:p>
            <a:pPr lvl="1"/>
            <a:r>
              <a:rPr lang="en-US" dirty="0" smtClean="0"/>
              <a:t>Clock/change vectors/version numbers</a:t>
            </a:r>
          </a:p>
          <a:p>
            <a:pPr lvl="1"/>
            <a:r>
              <a:rPr lang="mr-IN" dirty="0" smtClean="0"/>
              <a:t>…</a:t>
            </a:r>
            <a:r>
              <a:rPr lang="en-US" dirty="0" smtClean="0"/>
              <a:t> </a:t>
            </a:r>
            <a:r>
              <a:rPr lang="mr-IN" dirty="0" smtClean="0"/>
              <a:t>…</a:t>
            </a:r>
            <a:endParaRPr lang="en-US" dirty="0"/>
          </a:p>
        </p:txBody>
      </p:sp>
    </p:spTree>
    <p:extLst>
      <p:ext uri="{BB962C8B-B14F-4D97-AF65-F5344CB8AC3E}">
        <p14:creationId xmlns:p14="http://schemas.microsoft.com/office/powerpoint/2010/main" val="1899840302"/>
      </p:ext>
    </p:extLst>
  </p:cSld>
  <p:clrMapOvr>
    <a:masterClrMapping/>
  </p:clrMapOvr>
  <p:transition spd="med">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smtClean="0">
                <a:solidFill>
                  <a:schemeClr val="bg1"/>
                </a:solidFill>
              </a:rPr>
              <a:t>An Aside -- Columnar</a:t>
            </a:r>
            <a:endParaRPr lang="en-US" altLang="en-US" i="1" dirty="0">
              <a:solidFill>
                <a:schemeClr val="bg1"/>
              </a:solidFill>
            </a:endParaRPr>
          </a:p>
        </p:txBody>
      </p:sp>
      <p:sp>
        <p:nvSpPr>
          <p:cNvPr id="9221"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52F42408-092F-3D4E-9F49-14CF99654DF6}" type="slidenum">
              <a:rPr lang="en-US" altLang="en-US" sz="1200" b="1">
                <a:solidFill>
                  <a:schemeClr val="bg1"/>
                </a:solidFill>
              </a:rPr>
              <a:pPr>
                <a:lnSpc>
                  <a:spcPts val="2400"/>
                </a:lnSpc>
              </a:pPr>
              <a:t>54</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a:solidFill>
                  <a:schemeClr val="bg1"/>
                </a:solidFill>
              </a:rPr>
              <a:t>Lecture 12  --  Transactions, NoSQL</a:t>
            </a:r>
            <a:endParaRPr lang="en-US" altLang="en-US" sz="1200" i="1" dirty="0">
              <a:solidFill>
                <a:schemeClr val="bg1"/>
              </a:solidFill>
            </a:endParaRPr>
          </a:p>
        </p:txBody>
      </p:sp>
    </p:spTree>
    <p:extLst>
      <p:ext uri="{BB962C8B-B14F-4D97-AF65-F5344CB8AC3E}">
        <p14:creationId xmlns:p14="http://schemas.microsoft.com/office/powerpoint/2010/main" val="173131900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191000" y="418816"/>
            <a:ext cx="4895281" cy="3278658"/>
          </a:xfrm>
          <a:prstGeom prst="rect">
            <a:avLst/>
          </a:prstGeom>
        </p:spPr>
      </p:pic>
      <p:sp>
        <p:nvSpPr>
          <p:cNvPr id="3" name="Title 2"/>
          <p:cNvSpPr>
            <a:spLocks noGrp="1"/>
          </p:cNvSpPr>
          <p:nvPr>
            <p:ph type="title"/>
          </p:nvPr>
        </p:nvSpPr>
        <p:spPr/>
        <p:txBody>
          <a:bodyPr/>
          <a:lstStyle/>
          <a:p>
            <a:r>
              <a:rPr lang="en-US" dirty="0" smtClean="0"/>
              <a:t>Columnar (Relational) </a:t>
            </a:r>
            <a:r>
              <a:rPr lang="en-US" dirty="0" smtClean="0"/>
              <a:t>Database </a:t>
            </a:r>
            <a:br>
              <a:rPr lang="en-US" dirty="0" smtClean="0"/>
            </a:br>
            <a:endParaRPr lang="en-US" sz="600" dirty="0">
              <a:solidFill>
                <a:schemeClr val="tx1"/>
              </a:solidFill>
            </a:endParaRPr>
          </a:p>
        </p:txBody>
      </p:sp>
      <p:sp>
        <p:nvSpPr>
          <p:cNvPr id="7" name="Content Placeholder 6"/>
          <p:cNvSpPr>
            <a:spLocks noGrp="1"/>
          </p:cNvSpPr>
          <p:nvPr>
            <p:ph sz="half" idx="1"/>
          </p:nvPr>
        </p:nvSpPr>
        <p:spPr>
          <a:xfrm>
            <a:off x="152400" y="589446"/>
            <a:ext cx="8372622" cy="3811103"/>
          </a:xfrm>
        </p:spPr>
        <p:txBody>
          <a:bodyPr>
            <a:normAutofit fontScale="85000" lnSpcReduction="20000"/>
          </a:bodyPr>
          <a:lstStyle/>
          <a:p>
            <a:pPr>
              <a:lnSpc>
                <a:spcPct val="120000"/>
              </a:lnSpc>
              <a:spcBef>
                <a:spcPts val="0"/>
              </a:spcBef>
            </a:pPr>
            <a:r>
              <a:rPr lang="en-US" dirty="0" smtClean="0"/>
              <a:t>Columnar and Row are both</a:t>
            </a:r>
          </a:p>
          <a:p>
            <a:pPr lvl="1">
              <a:lnSpc>
                <a:spcPct val="120000"/>
              </a:lnSpc>
              <a:spcBef>
                <a:spcPts val="0"/>
              </a:spcBef>
            </a:pPr>
            <a:r>
              <a:rPr lang="en-US" dirty="0" smtClean="0"/>
              <a:t>Relational</a:t>
            </a:r>
          </a:p>
          <a:p>
            <a:pPr lvl="1">
              <a:lnSpc>
                <a:spcPct val="120000"/>
              </a:lnSpc>
              <a:spcBef>
                <a:spcPts val="0"/>
              </a:spcBef>
            </a:pPr>
            <a:r>
              <a:rPr lang="en-US" dirty="0" smtClean="0"/>
              <a:t>Support SQL operations</a:t>
            </a:r>
          </a:p>
          <a:p>
            <a:pPr>
              <a:lnSpc>
                <a:spcPct val="120000"/>
              </a:lnSpc>
              <a:spcBef>
                <a:spcPts val="0"/>
              </a:spcBef>
            </a:pPr>
            <a:r>
              <a:rPr lang="en-US" dirty="0" smtClean="0"/>
              <a:t>But differ in data storage</a:t>
            </a:r>
          </a:p>
          <a:p>
            <a:pPr lvl="1">
              <a:lnSpc>
                <a:spcPct val="120000"/>
              </a:lnSpc>
              <a:spcBef>
                <a:spcPts val="0"/>
              </a:spcBef>
            </a:pPr>
            <a:r>
              <a:rPr lang="en-US" dirty="0" smtClean="0"/>
              <a:t>Row keeps row data</a:t>
            </a:r>
            <a:br>
              <a:rPr lang="en-US" dirty="0" smtClean="0"/>
            </a:br>
            <a:r>
              <a:rPr lang="en-US" dirty="0" smtClean="0"/>
              <a:t>together in blocks.</a:t>
            </a:r>
          </a:p>
          <a:p>
            <a:pPr lvl="1">
              <a:lnSpc>
                <a:spcPct val="120000"/>
              </a:lnSpc>
              <a:spcBef>
                <a:spcPts val="0"/>
              </a:spcBef>
            </a:pPr>
            <a:r>
              <a:rPr lang="en-US" dirty="0" smtClean="0"/>
              <a:t>Columnar keys column</a:t>
            </a:r>
            <a:br>
              <a:rPr lang="en-US" dirty="0" smtClean="0"/>
            </a:br>
            <a:r>
              <a:rPr lang="en-US" dirty="0" smtClean="0"/>
              <a:t>data together in blocks.</a:t>
            </a:r>
          </a:p>
          <a:p>
            <a:pPr>
              <a:lnSpc>
                <a:spcPct val="120000"/>
              </a:lnSpc>
              <a:spcBef>
                <a:spcPts val="0"/>
              </a:spcBef>
            </a:pPr>
            <a:r>
              <a:rPr lang="en-US" dirty="0" smtClean="0"/>
              <a:t>This determines performance for different</a:t>
            </a:r>
            <a:br>
              <a:rPr lang="en-US" dirty="0" smtClean="0"/>
            </a:br>
            <a:r>
              <a:rPr lang="en-US" dirty="0" smtClean="0"/>
              <a:t>types of query, e.g.</a:t>
            </a:r>
          </a:p>
          <a:p>
            <a:pPr lvl="1">
              <a:lnSpc>
                <a:spcPct val="120000"/>
              </a:lnSpc>
              <a:spcBef>
                <a:spcPts val="0"/>
              </a:spcBef>
            </a:pPr>
            <a:r>
              <a:rPr lang="en-US" dirty="0" smtClean="0"/>
              <a:t>Columnar is extremely powerful for BI scenarios</a:t>
            </a:r>
          </a:p>
          <a:p>
            <a:pPr lvl="2">
              <a:lnSpc>
                <a:spcPct val="120000"/>
              </a:lnSpc>
              <a:spcBef>
                <a:spcPts val="0"/>
              </a:spcBef>
            </a:pPr>
            <a:r>
              <a:rPr lang="en-US" dirty="0"/>
              <a:t>A</a:t>
            </a:r>
            <a:r>
              <a:rPr lang="en-US" dirty="0" smtClean="0"/>
              <a:t>ggregation ops, e.g. SUM, AVG</a:t>
            </a:r>
          </a:p>
          <a:p>
            <a:pPr lvl="2">
              <a:lnSpc>
                <a:spcPct val="120000"/>
              </a:lnSpc>
              <a:spcBef>
                <a:spcPts val="0"/>
              </a:spcBef>
            </a:pPr>
            <a:r>
              <a:rPr lang="en-US" dirty="0" smtClean="0"/>
              <a:t>PROJECT (do not load all of the row) to get a few columns</a:t>
            </a:r>
          </a:p>
          <a:p>
            <a:pPr lvl="1">
              <a:lnSpc>
                <a:spcPct val="120000"/>
              </a:lnSpc>
              <a:spcBef>
                <a:spcPts val="0"/>
              </a:spcBef>
            </a:pPr>
            <a:r>
              <a:rPr lang="en-US" dirty="0" smtClean="0"/>
              <a:t>Row is powerful for OLTP. Transaction typically create</a:t>
            </a:r>
            <a:br>
              <a:rPr lang="en-US" dirty="0" smtClean="0"/>
            </a:br>
            <a:r>
              <a:rPr lang="en-US" dirty="0" smtClean="0"/>
              <a:t>and retrieve</a:t>
            </a:r>
          </a:p>
          <a:p>
            <a:pPr lvl="2">
              <a:lnSpc>
                <a:spcPct val="120000"/>
              </a:lnSpc>
              <a:spcBef>
                <a:spcPts val="0"/>
              </a:spcBef>
            </a:pPr>
            <a:r>
              <a:rPr lang="en-US" dirty="0" smtClean="0"/>
              <a:t>One row at a time</a:t>
            </a:r>
          </a:p>
          <a:p>
            <a:pPr lvl="2">
              <a:lnSpc>
                <a:spcPct val="120000"/>
              </a:lnSpc>
              <a:spcBef>
                <a:spcPts val="0"/>
              </a:spcBef>
            </a:pPr>
            <a:r>
              <a:rPr lang="en-US" dirty="0" smtClean="0"/>
              <a:t>All the columns of a single row.</a:t>
            </a:r>
            <a:br>
              <a:rPr lang="en-US" dirty="0" smtClean="0"/>
            </a:br>
            <a:endParaRPr lang="en-US" dirty="0" smtClean="0"/>
          </a:p>
        </p:txBody>
      </p:sp>
      <p:sp>
        <p:nvSpPr>
          <p:cNvPr id="2" name="Rectangle 1"/>
          <p:cNvSpPr/>
          <p:nvPr/>
        </p:nvSpPr>
        <p:spPr>
          <a:xfrm>
            <a:off x="226541" y="4285541"/>
            <a:ext cx="8153400" cy="307777"/>
          </a:xfrm>
          <a:prstGeom prst="rect">
            <a:avLst/>
          </a:prstGeom>
        </p:spPr>
        <p:txBody>
          <a:bodyPr wrap="square">
            <a:spAutoFit/>
          </a:bodyPr>
          <a:lstStyle/>
          <a:p>
            <a:r>
              <a:rPr lang="en-US" sz="1400" dirty="0"/>
              <a:t>(https://</a:t>
            </a:r>
            <a:r>
              <a:rPr lang="en-US" sz="1400" dirty="0" err="1"/>
              <a:t>www.dbbest.com</a:t>
            </a:r>
            <a:r>
              <a:rPr lang="en-US" sz="1400" dirty="0"/>
              <a:t>/blog/column-oriented-database-technologies/)</a:t>
            </a:r>
          </a:p>
        </p:txBody>
      </p:sp>
    </p:spTree>
    <p:extLst>
      <p:ext uri="{BB962C8B-B14F-4D97-AF65-F5344CB8AC3E}">
        <p14:creationId xmlns:p14="http://schemas.microsoft.com/office/powerpoint/2010/main" val="1907590019"/>
      </p:ext>
    </p:extLst>
  </p:cSld>
  <p:clrMapOvr>
    <a:masterClrMapping/>
  </p:clrMapOvr>
  <p:transition spd="med">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smtClean="0">
                <a:solidFill>
                  <a:schemeClr val="bg1"/>
                </a:solidFill>
              </a:rPr>
              <a:t>Graph Databases</a:t>
            </a:r>
            <a:endParaRPr lang="en-US" altLang="en-US" i="1" dirty="0">
              <a:solidFill>
                <a:schemeClr val="bg1"/>
              </a:solidFill>
            </a:endParaRPr>
          </a:p>
        </p:txBody>
      </p:sp>
      <p:sp>
        <p:nvSpPr>
          <p:cNvPr id="9221"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52F42408-092F-3D4E-9F49-14CF99654DF6}" type="slidenum">
              <a:rPr lang="en-US" altLang="en-US" sz="1200" b="1">
                <a:solidFill>
                  <a:schemeClr val="bg1"/>
                </a:solidFill>
              </a:rPr>
              <a:pPr>
                <a:lnSpc>
                  <a:spcPts val="2400"/>
                </a:lnSpc>
              </a:pPr>
              <a:t>56</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a:solidFill>
                  <a:schemeClr val="bg1"/>
                </a:solidFill>
              </a:rPr>
              <a:t>Lecture 12  --  Transactions, NoSQL</a:t>
            </a:r>
            <a:endParaRPr lang="en-US" altLang="en-US" sz="1200" i="1" dirty="0">
              <a:solidFill>
                <a:schemeClr val="bg1"/>
              </a:solidFill>
            </a:endParaRPr>
          </a:p>
        </p:txBody>
      </p:sp>
    </p:spTree>
    <p:extLst>
      <p:ext uri="{BB962C8B-B14F-4D97-AF65-F5344CB8AC3E}">
        <p14:creationId xmlns:p14="http://schemas.microsoft.com/office/powerpoint/2010/main" val="69523691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a:t>
            </a:r>
            <a:endParaRPr lang="en-US" dirty="0"/>
          </a:p>
        </p:txBody>
      </p:sp>
      <p:sp>
        <p:nvSpPr>
          <p:cNvPr id="3" name="Content Placeholder 2"/>
          <p:cNvSpPr>
            <a:spLocks noGrp="1"/>
          </p:cNvSpPr>
          <p:nvPr>
            <p:ph sz="half" idx="1"/>
          </p:nvPr>
        </p:nvSpPr>
        <p:spPr>
          <a:xfrm>
            <a:off x="457200" y="784927"/>
            <a:ext cx="4228088" cy="3730317"/>
          </a:xfrm>
        </p:spPr>
        <p:txBody>
          <a:bodyPr/>
          <a:lstStyle/>
          <a:p>
            <a:r>
              <a:rPr lang="en-US" dirty="0" smtClean="0"/>
              <a:t>Exactly what it sounds like</a:t>
            </a:r>
          </a:p>
          <a:p>
            <a:r>
              <a:rPr lang="en-US" dirty="0" smtClean="0"/>
              <a:t>Two core types</a:t>
            </a:r>
          </a:p>
          <a:p>
            <a:pPr lvl="1"/>
            <a:r>
              <a:rPr lang="en-US" dirty="0" smtClean="0"/>
              <a:t>Node</a:t>
            </a:r>
          </a:p>
          <a:p>
            <a:pPr lvl="1"/>
            <a:r>
              <a:rPr lang="en-US" dirty="0" smtClean="0"/>
              <a:t>Edge (link)</a:t>
            </a:r>
          </a:p>
          <a:p>
            <a:r>
              <a:rPr lang="en-US" dirty="0" smtClean="0"/>
              <a:t>Nodes and Edges have</a:t>
            </a:r>
          </a:p>
          <a:p>
            <a:pPr lvl="1"/>
            <a:r>
              <a:rPr lang="en-US" dirty="0" smtClean="0"/>
              <a:t>Label(s) = “Kind”</a:t>
            </a:r>
          </a:p>
          <a:p>
            <a:pPr lvl="1"/>
            <a:r>
              <a:rPr lang="en-US" dirty="0" smtClean="0"/>
              <a:t>Properties  (free form)</a:t>
            </a:r>
            <a:endParaRPr lang="en-US" dirty="0"/>
          </a:p>
          <a:p>
            <a:r>
              <a:rPr lang="en-US" dirty="0" smtClean="0"/>
              <a:t>Query is of the form</a:t>
            </a:r>
          </a:p>
          <a:p>
            <a:pPr lvl="1"/>
            <a:r>
              <a:rPr lang="en-US" dirty="0" smtClean="0"/>
              <a:t>p1(n)-p2</a:t>
            </a:r>
            <a:r>
              <a:rPr lang="pt-BR" dirty="0" smtClean="0"/>
              <a:t>(e)-p3(m)</a:t>
            </a:r>
          </a:p>
          <a:p>
            <a:pPr lvl="1"/>
            <a:r>
              <a:rPr lang="pt-BR" dirty="0" err="1" smtClean="0"/>
              <a:t>n</a:t>
            </a:r>
            <a:r>
              <a:rPr lang="pt-BR" dirty="0" smtClean="0"/>
              <a:t>, m are nodes; e </a:t>
            </a:r>
            <a:r>
              <a:rPr lang="pt-BR" dirty="0" err="1" smtClean="0"/>
              <a:t>is</a:t>
            </a:r>
            <a:r>
              <a:rPr lang="pt-BR" dirty="0"/>
              <a:t> </a:t>
            </a:r>
            <a:r>
              <a:rPr lang="pt-BR" dirty="0" err="1" smtClean="0"/>
              <a:t>an</a:t>
            </a:r>
            <a:r>
              <a:rPr lang="pt-BR" dirty="0" smtClean="0"/>
              <a:t> </a:t>
            </a:r>
            <a:r>
              <a:rPr lang="pt-BR" dirty="0" err="1" smtClean="0"/>
              <a:t>edge</a:t>
            </a:r>
            <a:endParaRPr lang="pt-BR" dirty="0" smtClean="0"/>
          </a:p>
          <a:p>
            <a:pPr lvl="1"/>
            <a:r>
              <a:rPr lang="pt-BR" dirty="0"/>
              <a:t>p</a:t>
            </a:r>
            <a:r>
              <a:rPr lang="pt-BR" dirty="0" smtClean="0"/>
              <a:t>1, p2, p3 are </a:t>
            </a:r>
            <a:r>
              <a:rPr lang="pt-BR" dirty="0" err="1" smtClean="0"/>
              <a:t>predicates</a:t>
            </a:r>
            <a:r>
              <a:rPr lang="pt-BR" dirty="0" smtClean="0"/>
              <a:t> </a:t>
            </a:r>
            <a:r>
              <a:rPr lang="pt-BR" dirty="0" err="1" smtClean="0"/>
              <a:t>on</a:t>
            </a:r>
            <a:r>
              <a:rPr lang="pt-BR" dirty="0" smtClean="0"/>
              <a:t> </a:t>
            </a:r>
            <a:r>
              <a:rPr lang="pt-BR" dirty="0" err="1" smtClean="0"/>
              <a:t>labels</a:t>
            </a:r>
            <a:endParaRPr lang="en-US" dirty="0"/>
          </a:p>
        </p:txBody>
      </p:sp>
      <p:pic>
        <p:nvPicPr>
          <p:cNvPr id="4" name="Picture 3"/>
          <p:cNvPicPr>
            <a:picLocks noChangeAspect="1"/>
          </p:cNvPicPr>
          <p:nvPr/>
        </p:nvPicPr>
        <p:blipFill>
          <a:blip r:embed="rId2"/>
          <a:stretch>
            <a:fillRect/>
          </a:stretch>
        </p:blipFill>
        <p:spPr>
          <a:xfrm>
            <a:off x="3592864" y="583970"/>
            <a:ext cx="5046580" cy="3571930"/>
          </a:xfrm>
          <a:prstGeom prst="rect">
            <a:avLst/>
          </a:prstGeom>
        </p:spPr>
      </p:pic>
    </p:spTree>
    <p:extLst>
      <p:ext uri="{BB962C8B-B14F-4D97-AF65-F5344CB8AC3E}">
        <p14:creationId xmlns:p14="http://schemas.microsoft.com/office/powerpoint/2010/main" val="1300117769"/>
      </p:ext>
    </p:extLst>
  </p:cSld>
  <p:clrMapOvr>
    <a:masterClrMapping/>
  </p:clrMapOvr>
  <p:transition spd="med">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Graph Query</a:t>
            </a:r>
            <a:endParaRPr lang="en-US" dirty="0"/>
          </a:p>
        </p:txBody>
      </p:sp>
      <p:pic>
        <p:nvPicPr>
          <p:cNvPr id="3" name="Picture 2"/>
          <p:cNvPicPr>
            <a:picLocks noChangeAspect="1"/>
          </p:cNvPicPr>
          <p:nvPr/>
        </p:nvPicPr>
        <p:blipFill>
          <a:blip r:embed="rId2"/>
          <a:stretch>
            <a:fillRect/>
          </a:stretch>
        </p:blipFill>
        <p:spPr>
          <a:xfrm>
            <a:off x="873940" y="511383"/>
            <a:ext cx="6959150" cy="4157257"/>
          </a:xfrm>
          <a:prstGeom prst="rect">
            <a:avLst/>
          </a:prstGeom>
        </p:spPr>
      </p:pic>
    </p:spTree>
    <p:extLst>
      <p:ext uri="{BB962C8B-B14F-4D97-AF65-F5344CB8AC3E}">
        <p14:creationId xmlns:p14="http://schemas.microsoft.com/office/powerpoint/2010/main" val="433235358"/>
      </p:ext>
    </p:extLst>
  </p:cSld>
  <p:clrMapOvr>
    <a:masterClrMapping/>
  </p:clrMapOvr>
  <p:transition spd="med">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Databases</a:t>
            </a:r>
            <a:r>
              <a:rPr lang="en-US" dirty="0" smtClean="0"/>
              <a:t>?</a:t>
            </a:r>
            <a:endParaRPr lang="en-US" sz="1400" dirty="0"/>
          </a:p>
        </p:txBody>
      </p:sp>
      <p:pic>
        <p:nvPicPr>
          <p:cNvPr id="4" name="Picture 3"/>
          <p:cNvPicPr>
            <a:picLocks noChangeAspect="1"/>
          </p:cNvPicPr>
          <p:nvPr/>
        </p:nvPicPr>
        <p:blipFill>
          <a:blip r:embed="rId2"/>
          <a:stretch>
            <a:fillRect/>
          </a:stretch>
        </p:blipFill>
        <p:spPr>
          <a:xfrm>
            <a:off x="685800" y="590550"/>
            <a:ext cx="7151298" cy="3945049"/>
          </a:xfrm>
          <a:prstGeom prst="rect">
            <a:avLst/>
          </a:prstGeom>
        </p:spPr>
      </p:pic>
    </p:spTree>
    <p:extLst>
      <p:ext uri="{BB962C8B-B14F-4D97-AF65-F5344CB8AC3E}">
        <p14:creationId xmlns:p14="http://schemas.microsoft.com/office/powerpoint/2010/main" val="1582121602"/>
      </p:ext>
    </p:extLst>
  </p:cSld>
  <p:clrMapOvr>
    <a:masterClrMapping/>
  </p:clrMapOvr>
  <p:transition spd="med">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Serializability</a:t>
            </a:r>
            <a:endParaRPr lang="en-US" dirty="0"/>
          </a:p>
        </p:txBody>
      </p:sp>
      <p:sp>
        <p:nvSpPr>
          <p:cNvPr id="3" name="Content Placeholder 2"/>
          <p:cNvSpPr>
            <a:spLocks noGrp="1"/>
          </p:cNvSpPr>
          <p:nvPr>
            <p:ph sz="half" idx="1"/>
          </p:nvPr>
        </p:nvSpPr>
        <p:spPr/>
        <p:txBody>
          <a:bodyPr/>
          <a:lstStyle/>
          <a:p>
            <a:pPr marL="0" indent="0">
              <a:buNone/>
            </a:pPr>
            <a:r>
              <a:rPr lang="en-US" dirty="0" smtClean="0"/>
              <a:t>“In</a:t>
            </a:r>
            <a:r>
              <a:rPr lang="en-US" dirty="0"/>
              <a:t> </a:t>
            </a:r>
            <a:r>
              <a:rPr lang="en-US" dirty="0">
                <a:hlinkClick r:id="rId2" tooltip="Concurrency control"/>
              </a:rPr>
              <a:t>concurrency control</a:t>
            </a:r>
            <a:r>
              <a:rPr lang="en-US" dirty="0"/>
              <a:t> of </a:t>
            </a:r>
            <a:r>
              <a:rPr lang="en-US" dirty="0">
                <a:hlinkClick r:id="rId3" tooltip="Database"/>
              </a:rPr>
              <a:t>databases</a:t>
            </a:r>
            <a:r>
              <a:rPr lang="en-US" dirty="0"/>
              <a:t>,</a:t>
            </a:r>
            <a:r>
              <a:rPr lang="en-US" baseline="30000" dirty="0">
                <a:hlinkClick r:id="rId4"/>
              </a:rPr>
              <a:t>[1]</a:t>
            </a:r>
            <a:r>
              <a:rPr lang="en-US" baseline="30000" dirty="0">
                <a:hlinkClick r:id="rId5"/>
              </a:rPr>
              <a:t>[2]</a:t>
            </a:r>
            <a:r>
              <a:rPr lang="en-US" dirty="0"/>
              <a:t> </a:t>
            </a:r>
            <a:r>
              <a:rPr lang="en-US" dirty="0">
                <a:hlinkClick r:id="rId6" tooltip="Transaction processing"/>
              </a:rPr>
              <a:t>transaction processing</a:t>
            </a:r>
            <a:r>
              <a:rPr lang="en-US" dirty="0"/>
              <a:t> (transaction management), and various </a:t>
            </a:r>
            <a:r>
              <a:rPr lang="en-US" dirty="0">
                <a:hlinkClick r:id="rId7" tooltip="Database transaction"/>
              </a:rPr>
              <a:t>transactional</a:t>
            </a:r>
            <a:r>
              <a:rPr lang="en-US" dirty="0"/>
              <a:t> applications (e.g., </a:t>
            </a:r>
            <a:r>
              <a:rPr lang="en-US" dirty="0">
                <a:hlinkClick r:id="rId8" tooltip="Transactional memory"/>
              </a:rPr>
              <a:t>transactional memory</a:t>
            </a:r>
            <a:r>
              <a:rPr lang="en-US" baseline="30000" dirty="0">
                <a:hlinkClick r:id="rId9"/>
              </a:rPr>
              <a:t>[3]</a:t>
            </a:r>
            <a:r>
              <a:rPr lang="en-US" dirty="0"/>
              <a:t> and </a:t>
            </a:r>
            <a:r>
              <a:rPr lang="en-US" dirty="0">
                <a:hlinkClick r:id="rId10" tooltip="Software transactional memory"/>
              </a:rPr>
              <a:t>software transactional memory</a:t>
            </a:r>
            <a:r>
              <a:rPr lang="en-US" dirty="0"/>
              <a:t>), both centralized and </a:t>
            </a:r>
            <a:r>
              <a:rPr lang="en-US" dirty="0">
                <a:hlinkClick r:id="rId11" tooltip="Distributed computing"/>
              </a:rPr>
              <a:t>distributed</a:t>
            </a:r>
            <a:r>
              <a:rPr lang="en-US" dirty="0"/>
              <a:t>, a transaction </a:t>
            </a:r>
            <a:r>
              <a:rPr lang="en-US" dirty="0">
                <a:hlinkClick r:id="rId12" tooltip="Schedule (computer science)"/>
              </a:rPr>
              <a:t>schedule</a:t>
            </a:r>
            <a:r>
              <a:rPr lang="en-US" dirty="0"/>
              <a:t> is </a:t>
            </a:r>
            <a:r>
              <a:rPr lang="en-US" b="1" dirty="0"/>
              <a:t>serializable</a:t>
            </a:r>
            <a:r>
              <a:rPr lang="en-US" dirty="0"/>
              <a:t> if its outcome (e.g., the resulting database state) is equal to the outcome of its transactions executed serially, i.e. without overlapping in time. Transactions are normally executed concurrently (they overlap), since this is the most efficient way. </a:t>
            </a:r>
            <a:r>
              <a:rPr lang="en-US" dirty="0" err="1"/>
              <a:t>Serializability</a:t>
            </a:r>
            <a:r>
              <a:rPr lang="en-US" dirty="0"/>
              <a:t> is the major correctness criterion for concurrent transactions' executions. It is considered the highest level of </a:t>
            </a:r>
            <a:r>
              <a:rPr lang="en-US" dirty="0">
                <a:hlinkClick r:id="rId13" tooltip="Isolation (computer science)"/>
              </a:rPr>
              <a:t>isolation</a:t>
            </a:r>
            <a:r>
              <a:rPr lang="en-US" dirty="0"/>
              <a:t> between </a:t>
            </a:r>
            <a:r>
              <a:rPr lang="en-US" dirty="0">
                <a:hlinkClick r:id="rId7" tooltip="Database transaction"/>
              </a:rPr>
              <a:t>transactions</a:t>
            </a:r>
            <a:r>
              <a:rPr lang="en-US" dirty="0"/>
              <a:t>, and plays an essential role in </a:t>
            </a:r>
            <a:r>
              <a:rPr lang="en-US" dirty="0">
                <a:hlinkClick r:id="rId2" tooltip="Concurrency control"/>
              </a:rPr>
              <a:t>concurrency control</a:t>
            </a:r>
            <a:r>
              <a:rPr lang="en-US" dirty="0"/>
              <a:t>. As such it is supported in all general purpose database systems</a:t>
            </a:r>
            <a:r>
              <a:rPr lang="en-US" dirty="0" smtClean="0"/>
              <a:t>.”</a:t>
            </a:r>
            <a:r>
              <a:rPr lang="en-US" dirty="0"/>
              <a:t/>
            </a:r>
            <a:br>
              <a:rPr lang="en-US" dirty="0"/>
            </a:br>
            <a:r>
              <a:rPr lang="en-US" dirty="0"/>
              <a:t>(https://</a:t>
            </a:r>
            <a:r>
              <a:rPr lang="en-US" dirty="0" err="1"/>
              <a:t>en.wikipedia.org</a:t>
            </a:r>
            <a:r>
              <a:rPr lang="en-US" dirty="0"/>
              <a:t>/wiki/</a:t>
            </a:r>
            <a:r>
              <a:rPr lang="en-US" dirty="0" err="1"/>
              <a:t>Serializability</a:t>
            </a:r>
            <a:r>
              <a:rPr lang="en-US" dirty="0"/>
              <a:t>) </a:t>
            </a:r>
          </a:p>
        </p:txBody>
      </p:sp>
    </p:spTree>
    <p:extLst>
      <p:ext uri="{BB962C8B-B14F-4D97-AF65-F5344CB8AC3E}">
        <p14:creationId xmlns:p14="http://schemas.microsoft.com/office/powerpoint/2010/main" val="1059318108"/>
      </p:ext>
    </p:extLst>
  </p:cSld>
  <p:clrMapOvr>
    <a:masterClrMapping/>
  </p:clrMapOvr>
  <p:transition spd="med">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48574" y="3545457"/>
            <a:ext cx="8267140" cy="987039"/>
          </a:xfrm>
        </p:spPr>
        <p:txBody>
          <a:bodyPr/>
          <a:lstStyle/>
          <a:p>
            <a:pPr marL="0" indent="0">
              <a:buNone/>
            </a:pPr>
            <a:r>
              <a:rPr lang="en-US" dirty="0" smtClean="0"/>
              <a:t>Graph databases are</a:t>
            </a:r>
          </a:p>
          <a:p>
            <a:pPr lvl="1"/>
            <a:r>
              <a:rPr lang="en-US" dirty="0" smtClean="0"/>
              <a:t>Extremely fast for some queries and data models.</a:t>
            </a:r>
          </a:p>
          <a:p>
            <a:pPr lvl="1"/>
            <a:r>
              <a:rPr lang="en-US" dirty="0" smtClean="0"/>
              <a:t>Implement a language that vastly simplifies writing queries.</a:t>
            </a:r>
            <a:endParaRPr lang="en-US" dirty="0"/>
          </a:p>
        </p:txBody>
      </p:sp>
      <p:pic>
        <p:nvPicPr>
          <p:cNvPr id="4" name="Picture 3"/>
          <p:cNvPicPr>
            <a:picLocks noChangeAspect="1"/>
          </p:cNvPicPr>
          <p:nvPr/>
        </p:nvPicPr>
        <p:blipFill>
          <a:blip r:embed="rId2"/>
          <a:stretch>
            <a:fillRect/>
          </a:stretch>
        </p:blipFill>
        <p:spPr>
          <a:xfrm>
            <a:off x="1052422" y="77553"/>
            <a:ext cx="6556075" cy="3364386"/>
          </a:xfrm>
          <a:prstGeom prst="rect">
            <a:avLst/>
          </a:prstGeom>
        </p:spPr>
      </p:pic>
    </p:spTree>
    <p:extLst>
      <p:ext uri="{BB962C8B-B14F-4D97-AF65-F5344CB8AC3E}">
        <p14:creationId xmlns:p14="http://schemas.microsoft.com/office/powerpoint/2010/main" val="575247660"/>
      </p:ext>
    </p:extLst>
  </p:cSld>
  <p:clrMapOvr>
    <a:masterClrMapping/>
  </p:clrMapOvr>
  <p:transition spd="med">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2256" y="101953"/>
            <a:ext cx="6806691" cy="4469188"/>
          </a:xfrm>
          <a:prstGeom prst="rect">
            <a:avLst/>
          </a:prstGeom>
        </p:spPr>
      </p:pic>
    </p:spTree>
    <p:extLst>
      <p:ext uri="{BB962C8B-B14F-4D97-AF65-F5344CB8AC3E}">
        <p14:creationId xmlns:p14="http://schemas.microsoft.com/office/powerpoint/2010/main" val="2160428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21433" y="178576"/>
            <a:ext cx="6191907" cy="4386954"/>
          </a:xfrm>
          <a:prstGeom prst="rect">
            <a:avLst/>
          </a:prstGeom>
        </p:spPr>
      </p:pic>
    </p:spTree>
    <p:extLst>
      <p:ext uri="{BB962C8B-B14F-4D97-AF65-F5344CB8AC3E}">
        <p14:creationId xmlns:p14="http://schemas.microsoft.com/office/powerpoint/2010/main" val="17844131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69675" y="135972"/>
            <a:ext cx="6006427" cy="4343293"/>
          </a:xfrm>
          <a:prstGeom prst="rect">
            <a:avLst/>
          </a:prstGeom>
        </p:spPr>
      </p:pic>
    </p:spTree>
    <p:extLst>
      <p:ext uri="{BB962C8B-B14F-4D97-AF65-F5344CB8AC3E}">
        <p14:creationId xmlns:p14="http://schemas.microsoft.com/office/powerpoint/2010/main" val="10227153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42203" y="158078"/>
            <a:ext cx="5854251" cy="4502341"/>
          </a:xfrm>
          <a:prstGeom prst="rect">
            <a:avLst/>
          </a:prstGeom>
        </p:spPr>
      </p:pic>
    </p:spTree>
    <p:extLst>
      <p:ext uri="{BB962C8B-B14F-4D97-AF65-F5344CB8AC3E}">
        <p14:creationId xmlns:p14="http://schemas.microsoft.com/office/powerpoint/2010/main" val="3170877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92369" y="156319"/>
            <a:ext cx="5514410" cy="4245310"/>
          </a:xfrm>
          <a:prstGeom prst="rect">
            <a:avLst/>
          </a:prstGeom>
        </p:spPr>
      </p:pic>
    </p:spTree>
    <p:extLst>
      <p:ext uri="{BB962C8B-B14F-4D97-AF65-F5344CB8AC3E}">
        <p14:creationId xmlns:p14="http://schemas.microsoft.com/office/powerpoint/2010/main" val="13873062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Graph Database (Sample)</a:t>
            </a:r>
            <a:endParaRPr lang="en-US" dirty="0"/>
          </a:p>
        </p:txBody>
      </p:sp>
      <p:pic>
        <p:nvPicPr>
          <p:cNvPr id="3" name="Picture 2"/>
          <p:cNvPicPr>
            <a:picLocks noChangeAspect="1"/>
          </p:cNvPicPr>
          <p:nvPr/>
        </p:nvPicPr>
        <p:blipFill>
          <a:blip r:embed="rId2"/>
          <a:stretch>
            <a:fillRect/>
          </a:stretch>
        </p:blipFill>
        <p:spPr>
          <a:xfrm>
            <a:off x="457200" y="590550"/>
            <a:ext cx="7107889" cy="4051949"/>
          </a:xfrm>
          <a:prstGeom prst="rect">
            <a:avLst/>
          </a:prstGeom>
        </p:spPr>
      </p:pic>
    </p:spTree>
    <p:extLst>
      <p:ext uri="{BB962C8B-B14F-4D97-AF65-F5344CB8AC3E}">
        <p14:creationId xmlns:p14="http://schemas.microsoft.com/office/powerpoint/2010/main" val="1225650447"/>
      </p:ext>
    </p:extLst>
  </p:cSld>
  <p:clrMapOvr>
    <a:masterClrMapping/>
  </p:clrMapOvr>
  <p:transition spd="med">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Graph Query</a:t>
            </a:r>
            <a:endParaRPr lang="en-US" dirty="0"/>
          </a:p>
        </p:txBody>
      </p:sp>
      <p:pic>
        <p:nvPicPr>
          <p:cNvPr id="3" name="Picture 2"/>
          <p:cNvPicPr>
            <a:picLocks noChangeAspect="1"/>
          </p:cNvPicPr>
          <p:nvPr/>
        </p:nvPicPr>
        <p:blipFill>
          <a:blip r:embed="rId2"/>
          <a:stretch>
            <a:fillRect/>
          </a:stretch>
        </p:blipFill>
        <p:spPr>
          <a:xfrm>
            <a:off x="457200" y="438150"/>
            <a:ext cx="6959150" cy="4157257"/>
          </a:xfrm>
          <a:prstGeom prst="rect">
            <a:avLst/>
          </a:prstGeom>
        </p:spPr>
      </p:pic>
      <p:sp>
        <p:nvSpPr>
          <p:cNvPr id="4" name="TextBox 3"/>
          <p:cNvSpPr txBox="1"/>
          <p:nvPr/>
        </p:nvSpPr>
        <p:spPr>
          <a:xfrm>
            <a:off x="4368573" y="514350"/>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smtClean="0">
                <a:latin typeface="+mn-lt"/>
              </a:rPr>
              <a:t>Who acted in which movies?</a:t>
            </a:r>
          </a:p>
        </p:txBody>
      </p:sp>
    </p:spTree>
    <p:extLst>
      <p:ext uri="{BB962C8B-B14F-4D97-AF65-F5344CB8AC3E}">
        <p14:creationId xmlns:p14="http://schemas.microsoft.com/office/powerpoint/2010/main" val="843920705"/>
      </p:ext>
    </p:extLst>
  </p:cSld>
  <p:clrMapOvr>
    <a:masterClrMapping/>
  </p:clrMapOvr>
  <p:transition spd="med">
    <p:wipe dir="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Deal. That is just a JOIN.</a:t>
            </a:r>
            <a:endParaRPr lang="en-US" dirty="0"/>
          </a:p>
        </p:txBody>
      </p:sp>
      <p:sp>
        <p:nvSpPr>
          <p:cNvPr id="3" name="Content Placeholder 2"/>
          <p:cNvSpPr>
            <a:spLocks noGrp="1"/>
          </p:cNvSpPr>
          <p:nvPr>
            <p:ph sz="half" idx="1"/>
          </p:nvPr>
        </p:nvSpPr>
        <p:spPr>
          <a:xfrm>
            <a:off x="425904" y="715991"/>
            <a:ext cx="8267140" cy="1492371"/>
          </a:xfrm>
        </p:spPr>
        <p:txBody>
          <a:bodyPr/>
          <a:lstStyle/>
          <a:p>
            <a:r>
              <a:rPr lang="en-US" dirty="0" smtClean="0"/>
              <a:t>Yup. But that is simple.</a:t>
            </a:r>
          </a:p>
          <a:p>
            <a:r>
              <a:rPr lang="en-US" dirty="0" smtClean="0"/>
              <a:t>Try writing the queries below in SQL.</a:t>
            </a:r>
            <a:endParaRPr lang="en-US" dirty="0"/>
          </a:p>
        </p:txBody>
      </p:sp>
      <p:pic>
        <p:nvPicPr>
          <p:cNvPr id="4" name="Picture 3"/>
          <p:cNvPicPr>
            <a:picLocks noChangeAspect="1"/>
          </p:cNvPicPr>
          <p:nvPr/>
        </p:nvPicPr>
        <p:blipFill>
          <a:blip r:embed="rId2"/>
          <a:stretch>
            <a:fillRect/>
          </a:stretch>
        </p:blipFill>
        <p:spPr>
          <a:xfrm>
            <a:off x="284672" y="1682708"/>
            <a:ext cx="8686800" cy="2113613"/>
          </a:xfrm>
          <a:prstGeom prst="rect">
            <a:avLst/>
          </a:prstGeom>
        </p:spPr>
      </p:pic>
    </p:spTree>
    <p:extLst>
      <p:ext uri="{BB962C8B-B14F-4D97-AF65-F5344CB8AC3E}">
        <p14:creationId xmlns:p14="http://schemas.microsoft.com/office/powerpoint/2010/main" val="1793284147"/>
      </p:ext>
    </p:extLst>
  </p:cSld>
  <p:clrMapOvr>
    <a:masterClrMapping/>
  </p:clrMapOvr>
  <p:transition spd="med">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4800" y="590550"/>
            <a:ext cx="8398198" cy="3864962"/>
          </a:xfrm>
          <a:prstGeom prst="rect">
            <a:avLst/>
          </a:prstGeom>
        </p:spPr>
      </p:pic>
      <p:sp>
        <p:nvSpPr>
          <p:cNvPr id="3" name="Title 2"/>
          <p:cNvSpPr>
            <a:spLocks noGrp="1"/>
          </p:cNvSpPr>
          <p:nvPr>
            <p:ph type="title"/>
          </p:nvPr>
        </p:nvSpPr>
        <p:spPr/>
        <p:txBody>
          <a:bodyPr/>
          <a:lstStyle/>
          <a:p>
            <a:r>
              <a:rPr lang="en-US" dirty="0" smtClean="0"/>
              <a:t>Recommend</a:t>
            </a:r>
            <a:endParaRPr lang="en-US" dirty="0"/>
          </a:p>
        </p:txBody>
      </p:sp>
    </p:spTree>
    <p:extLst>
      <p:ext uri="{BB962C8B-B14F-4D97-AF65-F5344CB8AC3E}">
        <p14:creationId xmlns:p14="http://schemas.microsoft.com/office/powerpoint/2010/main" val="1941156631"/>
      </p:ext>
    </p:extLst>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334674" y="583970"/>
            <a:ext cx="4672728" cy="3818828"/>
          </a:xfrm>
          <a:prstGeom prst="rect">
            <a:avLst/>
          </a:prstGeom>
        </p:spPr>
      </p:pic>
      <p:sp>
        <p:nvSpPr>
          <p:cNvPr id="2" name="Title 1"/>
          <p:cNvSpPr>
            <a:spLocks noGrp="1"/>
          </p:cNvSpPr>
          <p:nvPr>
            <p:ph type="title"/>
          </p:nvPr>
        </p:nvSpPr>
        <p:spPr/>
        <p:txBody>
          <a:bodyPr/>
          <a:lstStyle/>
          <a:p>
            <a:r>
              <a:rPr lang="en-US" dirty="0" smtClean="0"/>
              <a:t>DBMS ACID Implementation</a:t>
            </a:r>
            <a:endParaRPr lang="en-US" dirty="0"/>
          </a:p>
        </p:txBody>
      </p:sp>
      <p:sp>
        <p:nvSpPr>
          <p:cNvPr id="7" name="Content Placeholder 6"/>
          <p:cNvSpPr>
            <a:spLocks noGrp="1"/>
          </p:cNvSpPr>
          <p:nvPr>
            <p:ph sz="half" idx="1"/>
          </p:nvPr>
        </p:nvSpPr>
        <p:spPr>
          <a:xfrm>
            <a:off x="457200" y="1102864"/>
            <a:ext cx="4743014" cy="3412379"/>
          </a:xfrm>
        </p:spPr>
        <p:txBody>
          <a:bodyPr>
            <a:normAutofit fontScale="85000" lnSpcReduction="10000"/>
          </a:bodyPr>
          <a:lstStyle/>
          <a:p>
            <a:pPr marL="0" indent="0">
              <a:lnSpc>
                <a:spcPct val="120000"/>
              </a:lnSpc>
              <a:spcBef>
                <a:spcPts val="0"/>
              </a:spcBef>
              <a:spcAft>
                <a:spcPts val="200"/>
              </a:spcAft>
              <a:buNone/>
            </a:pPr>
            <a:r>
              <a:rPr lang="en-US" sz="2200" dirty="0" smtClean="0"/>
              <a:t>Implementation Subsystems</a:t>
            </a:r>
          </a:p>
          <a:p>
            <a:pPr>
              <a:lnSpc>
                <a:spcPct val="120000"/>
              </a:lnSpc>
              <a:spcBef>
                <a:spcPts val="0"/>
              </a:spcBef>
              <a:spcAft>
                <a:spcPts val="200"/>
              </a:spcAft>
            </a:pPr>
            <a:r>
              <a:rPr lang="en-US" sz="1500" i="1" dirty="0" smtClean="0">
                <a:solidFill>
                  <a:srgbClr val="444444"/>
                </a:solidFill>
              </a:rPr>
              <a:t>Query processor</a:t>
            </a:r>
            <a:r>
              <a:rPr lang="en-US" sz="1500" dirty="0" smtClean="0">
                <a:solidFill>
                  <a:srgbClr val="444444"/>
                </a:solidFill>
              </a:rPr>
              <a:t> schedules and executes queries.</a:t>
            </a:r>
          </a:p>
          <a:p>
            <a:pPr>
              <a:lnSpc>
                <a:spcPct val="120000"/>
              </a:lnSpc>
              <a:spcBef>
                <a:spcPts val="0"/>
              </a:spcBef>
              <a:spcAft>
                <a:spcPts val="200"/>
              </a:spcAft>
            </a:pPr>
            <a:r>
              <a:rPr lang="en-US" sz="1500" i="1" dirty="0" smtClean="0">
                <a:solidFill>
                  <a:srgbClr val="444444"/>
                </a:solidFill>
              </a:rPr>
              <a:t>Buffer manager </a:t>
            </a:r>
            <a:r>
              <a:rPr lang="en-US" sz="1500" dirty="0" smtClean="0">
                <a:solidFill>
                  <a:srgbClr val="444444"/>
                </a:solidFill>
              </a:rPr>
              <a:t>controls reading/writing blocks/frames to/from disk.</a:t>
            </a:r>
          </a:p>
          <a:p>
            <a:pPr>
              <a:lnSpc>
                <a:spcPct val="120000"/>
              </a:lnSpc>
              <a:spcBef>
                <a:spcPts val="0"/>
              </a:spcBef>
              <a:spcAft>
                <a:spcPts val="200"/>
              </a:spcAft>
            </a:pPr>
            <a:r>
              <a:rPr lang="en-US" sz="1500" i="1" dirty="0" smtClean="0">
                <a:solidFill>
                  <a:srgbClr val="444444"/>
                </a:solidFill>
              </a:rPr>
              <a:t>Log manager </a:t>
            </a:r>
            <a:r>
              <a:rPr lang="en-US" sz="1500" dirty="0" smtClean="0">
                <a:solidFill>
                  <a:srgbClr val="444444"/>
                </a:solidFill>
              </a:rPr>
              <a:t>journals/records events to disk (log), e.g.</a:t>
            </a:r>
          </a:p>
          <a:p>
            <a:pPr lvl="1">
              <a:lnSpc>
                <a:spcPct val="120000"/>
              </a:lnSpc>
              <a:spcBef>
                <a:spcPts val="0"/>
              </a:spcBef>
              <a:spcAft>
                <a:spcPts val="200"/>
              </a:spcAft>
            </a:pPr>
            <a:r>
              <a:rPr lang="en-US" sz="1400" dirty="0">
                <a:solidFill>
                  <a:srgbClr val="444444"/>
                </a:solidFill>
              </a:rPr>
              <a:t>T</a:t>
            </a:r>
            <a:r>
              <a:rPr lang="en-US" sz="1400" dirty="0" smtClean="0">
                <a:solidFill>
                  <a:srgbClr val="444444"/>
                </a:solidFill>
              </a:rPr>
              <a:t>ransaction start/commit/abort</a:t>
            </a:r>
          </a:p>
          <a:p>
            <a:pPr lvl="1">
              <a:lnSpc>
                <a:spcPct val="120000"/>
              </a:lnSpc>
              <a:spcBef>
                <a:spcPts val="0"/>
              </a:spcBef>
              <a:spcAft>
                <a:spcPts val="200"/>
              </a:spcAft>
            </a:pPr>
            <a:r>
              <a:rPr lang="en-US" sz="1400" dirty="0" smtClean="0">
                <a:solidFill>
                  <a:srgbClr val="444444"/>
                </a:solidFill>
              </a:rPr>
              <a:t>Transaction update of a block and previous value of data.</a:t>
            </a:r>
          </a:p>
          <a:p>
            <a:pPr>
              <a:lnSpc>
                <a:spcPct val="120000"/>
              </a:lnSpc>
              <a:spcBef>
                <a:spcPts val="0"/>
              </a:spcBef>
              <a:spcAft>
                <a:spcPts val="200"/>
              </a:spcAft>
            </a:pPr>
            <a:r>
              <a:rPr lang="en-US" sz="1500" i="1" dirty="0" smtClean="0">
                <a:solidFill>
                  <a:srgbClr val="FF0000"/>
                </a:solidFill>
              </a:rPr>
              <a:t>Transaction manager </a:t>
            </a:r>
            <a:r>
              <a:rPr lang="en-US" sz="1500" dirty="0" smtClean="0">
                <a:solidFill>
                  <a:srgbClr val="FF0000"/>
                </a:solidFill>
              </a:rPr>
              <a:t>coordinates query </a:t>
            </a:r>
            <a:r>
              <a:rPr lang="en-US" sz="1500" b="1" u="sng" dirty="0" smtClean="0">
                <a:solidFill>
                  <a:srgbClr val="FF0000"/>
                </a:solidFill>
              </a:rPr>
              <a:t>scheduling</a:t>
            </a:r>
            <a:r>
              <a:rPr lang="en-US" sz="1500" dirty="0" smtClean="0">
                <a:solidFill>
                  <a:srgbClr val="FF0000"/>
                </a:solidFill>
              </a:rPr>
              <a:t>, buffer read/write and logging to ensure ACID.</a:t>
            </a:r>
          </a:p>
          <a:p>
            <a:pPr>
              <a:lnSpc>
                <a:spcPct val="120000"/>
              </a:lnSpc>
              <a:spcBef>
                <a:spcPts val="0"/>
              </a:spcBef>
              <a:spcAft>
                <a:spcPts val="200"/>
              </a:spcAft>
            </a:pPr>
            <a:r>
              <a:rPr lang="en-US" sz="1500" i="1" dirty="0" smtClean="0">
                <a:solidFill>
                  <a:srgbClr val="444444"/>
                </a:solidFill>
              </a:rPr>
              <a:t>Recovery manager</a:t>
            </a:r>
            <a:r>
              <a:rPr lang="en-US" sz="1500" dirty="0" smtClean="0">
                <a:solidFill>
                  <a:srgbClr val="444444"/>
                </a:solidFill>
              </a:rPr>
              <a:t> processes log to ensure ACID even after transaction or system failures.</a:t>
            </a:r>
          </a:p>
          <a:p>
            <a:pPr>
              <a:lnSpc>
                <a:spcPct val="120000"/>
              </a:lnSpc>
              <a:spcBef>
                <a:spcPts val="0"/>
              </a:spcBef>
              <a:spcAft>
                <a:spcPts val="200"/>
              </a:spcAft>
            </a:pPr>
            <a:r>
              <a:rPr lang="en-US" sz="1500" i="1" dirty="0" smtClean="0">
                <a:solidFill>
                  <a:srgbClr val="444444"/>
                </a:solidFill>
              </a:rPr>
              <a:t>Log</a:t>
            </a:r>
            <a:r>
              <a:rPr lang="en-US" sz="1500" dirty="0" smtClean="0">
                <a:solidFill>
                  <a:srgbClr val="444444"/>
                </a:solidFill>
              </a:rPr>
              <a:t> is a special type of block file used by the system to optimize performance and ensure ACID.</a:t>
            </a:r>
            <a:endParaRPr lang="en-US" sz="1500" dirty="0">
              <a:solidFill>
                <a:srgbClr val="444444"/>
              </a:solidFill>
            </a:endParaRPr>
          </a:p>
        </p:txBody>
      </p:sp>
      <p:sp>
        <p:nvSpPr>
          <p:cNvPr id="4" name="TextBox 3"/>
          <p:cNvSpPr txBox="1"/>
          <p:nvPr/>
        </p:nvSpPr>
        <p:spPr>
          <a:xfrm>
            <a:off x="6086693" y="4400550"/>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100" dirty="0" smtClean="0">
                <a:latin typeface="+mn-lt"/>
              </a:rPr>
              <a:t>Garcia-Molina et al., p. 846</a:t>
            </a:r>
          </a:p>
        </p:txBody>
      </p:sp>
      <p:sp>
        <p:nvSpPr>
          <p:cNvPr id="3" name="Rectangle 2"/>
          <p:cNvSpPr/>
          <p:nvPr/>
        </p:nvSpPr>
        <p:spPr>
          <a:xfrm>
            <a:off x="6030621" y="649857"/>
            <a:ext cx="1222702" cy="698739"/>
          </a:xfrm>
          <a:prstGeom prst="rect">
            <a:avLst/>
          </a:prstGeom>
          <a:noFill/>
          <a:ln w="38100">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Tree>
    <p:extLst>
      <p:ext uri="{BB962C8B-B14F-4D97-AF65-F5344CB8AC3E}">
        <p14:creationId xmlns:p14="http://schemas.microsoft.com/office/powerpoint/2010/main" val="1320007526"/>
      </p:ext>
    </p:extLst>
  </p:cSld>
  <p:clrMapOvr>
    <a:masterClrMapping/>
  </p:clrMapOvr>
  <p:transition spd="med">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7804" y="118199"/>
            <a:ext cx="7953554" cy="4431733"/>
          </a:xfrm>
          <a:prstGeom prst="rect">
            <a:avLst/>
          </a:prstGeom>
        </p:spPr>
      </p:pic>
      <p:sp>
        <p:nvSpPr>
          <p:cNvPr id="3" name="TextBox 2"/>
          <p:cNvSpPr txBox="1"/>
          <p:nvPr/>
        </p:nvSpPr>
        <p:spPr>
          <a:xfrm>
            <a:off x="6625087" y="1992702"/>
            <a:ext cx="914400" cy="914400"/>
          </a:xfrm>
          <a:prstGeom prst="rect">
            <a:avLst/>
          </a:prstGeom>
          <a:noFill/>
        </p:spPr>
        <p:txBody>
          <a:bodyPr wrap="none" rtlCol="0">
            <a:noAutofit/>
          </a:bodyPr>
          <a:lstStyle/>
          <a:p>
            <a:pPr algn="ctr">
              <a:lnSpc>
                <a:spcPct val="90000"/>
              </a:lnSpc>
              <a:spcBef>
                <a:spcPts val="600"/>
              </a:spcBef>
              <a:spcAft>
                <a:spcPts val="0"/>
              </a:spcAft>
              <a:buClr>
                <a:schemeClr val="bg1"/>
              </a:buClr>
            </a:pPr>
            <a:r>
              <a:rPr lang="en-US" dirty="0" smtClean="0">
                <a:latin typeface="+mn-lt"/>
              </a:rPr>
              <a:t>Which actors have</a:t>
            </a:r>
            <a:br>
              <a:rPr lang="en-US" dirty="0" smtClean="0">
                <a:latin typeface="+mn-lt"/>
              </a:rPr>
            </a:br>
            <a:r>
              <a:rPr lang="en-US" dirty="0" smtClean="0">
                <a:latin typeface="+mn-lt"/>
              </a:rPr>
              <a:t>worked with both</a:t>
            </a:r>
            <a:br>
              <a:rPr lang="en-US" dirty="0" smtClean="0">
                <a:latin typeface="+mn-lt"/>
              </a:rPr>
            </a:br>
            <a:r>
              <a:rPr lang="en-US" dirty="0" smtClean="0">
                <a:latin typeface="+mn-lt"/>
              </a:rPr>
              <a:t>Tom Hanks and</a:t>
            </a:r>
          </a:p>
          <a:p>
            <a:pPr algn="ctr">
              <a:lnSpc>
                <a:spcPct val="90000"/>
              </a:lnSpc>
              <a:spcBef>
                <a:spcPts val="600"/>
              </a:spcBef>
              <a:spcAft>
                <a:spcPts val="0"/>
              </a:spcAft>
              <a:buClr>
                <a:schemeClr val="bg1"/>
              </a:buClr>
            </a:pPr>
            <a:r>
              <a:rPr lang="en-US" dirty="0" smtClean="0">
                <a:latin typeface="+mn-lt"/>
              </a:rPr>
              <a:t>Tom Cruise?</a:t>
            </a:r>
          </a:p>
        </p:txBody>
      </p:sp>
    </p:spTree>
    <p:extLst>
      <p:ext uri="{BB962C8B-B14F-4D97-AF65-F5344CB8AC3E}">
        <p14:creationId xmlns:p14="http://schemas.microsoft.com/office/powerpoint/2010/main" val="4479319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4175" y="267420"/>
            <a:ext cx="5531709" cy="4306738"/>
          </a:xfrm>
          <a:prstGeom prst="rect">
            <a:avLst/>
          </a:prstGeom>
        </p:spPr>
      </p:pic>
      <p:pic>
        <p:nvPicPr>
          <p:cNvPr id="3" name="Picture 2"/>
          <p:cNvPicPr>
            <a:picLocks noChangeAspect="1"/>
          </p:cNvPicPr>
          <p:nvPr/>
        </p:nvPicPr>
        <p:blipFill>
          <a:blip r:embed="rId3"/>
          <a:stretch>
            <a:fillRect/>
          </a:stretch>
        </p:blipFill>
        <p:spPr>
          <a:xfrm>
            <a:off x="4796287" y="81748"/>
            <a:ext cx="4347713" cy="1571768"/>
          </a:xfrm>
          <a:prstGeom prst="rect">
            <a:avLst/>
          </a:prstGeom>
        </p:spPr>
      </p:pic>
      <p:cxnSp>
        <p:nvCxnSpPr>
          <p:cNvPr id="6" name="Elbow Connector 5"/>
          <p:cNvCxnSpPr/>
          <p:nvPr/>
        </p:nvCxnSpPr>
        <p:spPr>
          <a:xfrm rot="10800000" flipV="1">
            <a:off x="5477775" y="1216325"/>
            <a:ext cx="2777705" cy="1095554"/>
          </a:xfrm>
          <a:prstGeom prst="bentConnector3">
            <a:avLst>
              <a:gd name="adj1" fmla="val 0"/>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5279366" y="3117830"/>
            <a:ext cx="3340340" cy="1156798"/>
          </a:xfrm>
          <a:prstGeom prst="rect">
            <a:avLst/>
          </a:prstGeom>
        </p:spPr>
      </p:pic>
    </p:spTree>
    <p:extLst>
      <p:ext uri="{BB962C8B-B14F-4D97-AF65-F5344CB8AC3E}">
        <p14:creationId xmlns:p14="http://schemas.microsoft.com/office/powerpoint/2010/main" val="14628236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81340" y="1630392"/>
            <a:ext cx="7838040" cy="3045809"/>
          </a:xfrm>
          <a:prstGeom prst="rect">
            <a:avLst/>
          </a:prstGeom>
        </p:spPr>
      </p:pic>
      <p:pic>
        <p:nvPicPr>
          <p:cNvPr id="3" name="Picture 2"/>
          <p:cNvPicPr>
            <a:picLocks noChangeAspect="1"/>
          </p:cNvPicPr>
          <p:nvPr/>
        </p:nvPicPr>
        <p:blipFill>
          <a:blip r:embed="rId3"/>
          <a:stretch>
            <a:fillRect/>
          </a:stretch>
        </p:blipFill>
        <p:spPr>
          <a:xfrm>
            <a:off x="581340" y="172529"/>
            <a:ext cx="1328851" cy="1661064"/>
          </a:xfrm>
          <a:prstGeom prst="rect">
            <a:avLst/>
          </a:prstGeom>
        </p:spPr>
      </p:pic>
      <p:pic>
        <p:nvPicPr>
          <p:cNvPr id="4" name="Picture 3"/>
          <p:cNvPicPr>
            <a:picLocks noChangeAspect="1"/>
          </p:cNvPicPr>
          <p:nvPr/>
        </p:nvPicPr>
        <p:blipFill>
          <a:blip r:embed="rId4"/>
          <a:stretch>
            <a:fillRect/>
          </a:stretch>
        </p:blipFill>
        <p:spPr>
          <a:xfrm>
            <a:off x="7015185" y="0"/>
            <a:ext cx="1566899" cy="2356329"/>
          </a:xfrm>
          <a:prstGeom prst="rect">
            <a:avLst/>
          </a:prstGeom>
        </p:spPr>
      </p:pic>
      <p:sp>
        <p:nvSpPr>
          <p:cNvPr id="5" name="TextBox 4"/>
          <p:cNvSpPr txBox="1"/>
          <p:nvPr/>
        </p:nvSpPr>
        <p:spPr>
          <a:xfrm>
            <a:off x="3812875" y="444261"/>
            <a:ext cx="914400" cy="914400"/>
          </a:xfrm>
          <a:prstGeom prst="rect">
            <a:avLst/>
          </a:prstGeom>
          <a:noFill/>
        </p:spPr>
        <p:txBody>
          <a:bodyPr wrap="none" rtlCol="0">
            <a:noAutofit/>
          </a:bodyPr>
          <a:lstStyle/>
          <a:p>
            <a:pPr algn="ctr">
              <a:lnSpc>
                <a:spcPct val="90000"/>
              </a:lnSpc>
              <a:spcBef>
                <a:spcPts val="600"/>
              </a:spcBef>
              <a:spcAft>
                <a:spcPts val="0"/>
              </a:spcAft>
              <a:buClr>
                <a:schemeClr val="bg1"/>
              </a:buClr>
            </a:pPr>
            <a:r>
              <a:rPr lang="en-US" sz="2000" dirty="0" smtClean="0">
                <a:latin typeface="+mn-lt"/>
              </a:rPr>
              <a:t>How do you get from</a:t>
            </a:r>
            <a:br>
              <a:rPr lang="en-US" sz="2000" dirty="0" smtClean="0">
                <a:latin typeface="+mn-lt"/>
              </a:rPr>
            </a:br>
            <a:r>
              <a:rPr lang="en-US" sz="2000" dirty="0" smtClean="0">
                <a:latin typeface="+mn-lt"/>
              </a:rPr>
              <a:t>Kevin Bacon to</a:t>
            </a:r>
          </a:p>
          <a:p>
            <a:pPr algn="ctr">
              <a:lnSpc>
                <a:spcPct val="90000"/>
              </a:lnSpc>
              <a:spcBef>
                <a:spcPts val="600"/>
              </a:spcBef>
              <a:spcAft>
                <a:spcPts val="0"/>
              </a:spcAft>
              <a:buClr>
                <a:schemeClr val="bg1"/>
              </a:buClr>
            </a:pPr>
            <a:r>
              <a:rPr lang="en-US" sz="2000" dirty="0" smtClean="0">
                <a:latin typeface="+mn-lt"/>
              </a:rPr>
              <a:t>Robert Longo?</a:t>
            </a:r>
          </a:p>
        </p:txBody>
      </p:sp>
    </p:spTree>
    <p:extLst>
      <p:ext uri="{BB962C8B-B14F-4D97-AF65-F5344CB8AC3E}">
        <p14:creationId xmlns:p14="http://schemas.microsoft.com/office/powerpoint/2010/main" val="12837232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pic>
        <p:nvPicPr>
          <p:cNvPr id="3" name="Picture 2"/>
          <p:cNvPicPr>
            <a:picLocks noChangeAspect="1"/>
          </p:cNvPicPr>
          <p:nvPr/>
        </p:nvPicPr>
        <p:blipFill>
          <a:blip r:embed="rId2"/>
          <a:stretch>
            <a:fillRect/>
          </a:stretch>
        </p:blipFill>
        <p:spPr>
          <a:xfrm>
            <a:off x="76200" y="514350"/>
            <a:ext cx="7189810" cy="4154534"/>
          </a:xfrm>
          <a:prstGeom prst="rect">
            <a:avLst/>
          </a:prstGeom>
        </p:spPr>
      </p:pic>
      <p:sp>
        <p:nvSpPr>
          <p:cNvPr id="4" name="TextBox 3"/>
          <p:cNvSpPr txBox="1"/>
          <p:nvPr/>
        </p:nvSpPr>
        <p:spPr>
          <a:xfrm>
            <a:off x="5940163" y="4266912"/>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400" smtClean="0">
                <a:latin typeface="+mn-lt"/>
              </a:rPr>
              <a:t>Garcia-Molina et al.</a:t>
            </a:r>
            <a:endParaRPr lang="en-US" sz="1400" dirty="0" err="1" smtClean="0">
              <a:latin typeface="+mn-lt"/>
            </a:endParaRPr>
          </a:p>
        </p:txBody>
      </p:sp>
      <p:sp>
        <p:nvSpPr>
          <p:cNvPr id="5" name="Rectangle 4"/>
          <p:cNvSpPr/>
          <p:nvPr/>
        </p:nvSpPr>
        <p:spPr>
          <a:xfrm>
            <a:off x="228600" y="1581150"/>
            <a:ext cx="6858000" cy="457200"/>
          </a:xfrm>
          <a:prstGeom prst="rect">
            <a:avLst/>
          </a:prstGeom>
          <a:solidFill>
            <a:srgbClr val="FFFF00">
              <a:alpha val="1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410200" y="1297499"/>
            <a:ext cx="1676400" cy="283651"/>
          </a:xfrm>
          <a:prstGeom prst="rect">
            <a:avLst/>
          </a:prstGeom>
          <a:solidFill>
            <a:srgbClr val="FFFF00">
              <a:alpha val="1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6"/>
          <p:cNvSpPr>
            <a:spLocks noGrp="1"/>
          </p:cNvSpPr>
          <p:nvPr>
            <p:ph sz="half" idx="1"/>
          </p:nvPr>
        </p:nvSpPr>
        <p:spPr>
          <a:xfrm>
            <a:off x="5029200" y="2144218"/>
            <a:ext cx="3695140" cy="2122694"/>
          </a:xfrm>
        </p:spPr>
        <p:txBody>
          <a:bodyPr/>
          <a:lstStyle/>
          <a:p>
            <a:r>
              <a:rPr lang="en-US" dirty="0" smtClean="0"/>
              <a:t>Disks implement durability.</a:t>
            </a:r>
          </a:p>
          <a:p>
            <a:r>
              <a:rPr lang="en-US" dirty="0" smtClean="0"/>
              <a:t>All programs read/write data by accessing</a:t>
            </a:r>
          </a:p>
          <a:p>
            <a:pPr lvl="1"/>
            <a:r>
              <a:rPr lang="en-US" dirty="0" smtClean="0"/>
              <a:t>The relevant bytes</a:t>
            </a:r>
          </a:p>
          <a:p>
            <a:pPr lvl="1"/>
            <a:r>
              <a:rPr lang="en-US" dirty="0" smtClean="0"/>
              <a:t>Of a block</a:t>
            </a:r>
          </a:p>
          <a:p>
            <a:pPr lvl="1"/>
            <a:r>
              <a:rPr lang="en-US" dirty="0" smtClean="0"/>
              <a:t>In a buffer, memory frame.</a:t>
            </a:r>
            <a:endParaRPr lang="en-US" dirty="0"/>
          </a:p>
        </p:txBody>
      </p:sp>
    </p:spTree>
    <p:extLst>
      <p:ext uri="{BB962C8B-B14F-4D97-AF65-F5344CB8AC3E}">
        <p14:creationId xmlns:p14="http://schemas.microsoft.com/office/powerpoint/2010/main" val="1123670124"/>
      </p:ext>
    </p:extLst>
  </p:cSld>
  <p:clrMapOvr>
    <a:masterClrMapping/>
  </p:clrMapOvr>
  <p:transition spd="med">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73087" y="174849"/>
            <a:ext cx="5670913" cy="4352853"/>
          </a:xfrm>
          <a:prstGeom prst="rect">
            <a:avLst/>
          </a:prstGeom>
        </p:spPr>
      </p:pic>
      <p:sp>
        <p:nvSpPr>
          <p:cNvPr id="2" name="Title 1"/>
          <p:cNvSpPr>
            <a:spLocks noGrp="1"/>
          </p:cNvSpPr>
          <p:nvPr>
            <p:ph type="title"/>
          </p:nvPr>
        </p:nvSpPr>
        <p:spPr/>
        <p:txBody>
          <a:bodyPr/>
          <a:lstStyle/>
          <a:p>
            <a:r>
              <a:rPr lang="en-US" dirty="0" smtClean="0"/>
              <a:t>Serializable</a:t>
            </a:r>
            <a:endParaRPr lang="en-US" dirty="0"/>
          </a:p>
        </p:txBody>
      </p:sp>
      <p:sp>
        <p:nvSpPr>
          <p:cNvPr id="5" name="Content Placeholder 4"/>
          <p:cNvSpPr>
            <a:spLocks noGrp="1"/>
          </p:cNvSpPr>
          <p:nvPr>
            <p:ph sz="half" idx="1"/>
          </p:nvPr>
        </p:nvSpPr>
        <p:spPr>
          <a:xfrm>
            <a:off x="76200" y="895350"/>
            <a:ext cx="4876800" cy="3720187"/>
          </a:xfrm>
        </p:spPr>
        <p:txBody>
          <a:bodyPr>
            <a:normAutofit fontScale="92500" lnSpcReduction="10000"/>
          </a:bodyPr>
          <a:lstStyle/>
          <a:p>
            <a:r>
              <a:rPr lang="en-US" sz="1600" dirty="0" smtClean="0"/>
              <a:t>For concurrently executing</a:t>
            </a:r>
            <a:br>
              <a:rPr lang="en-US" sz="1600" dirty="0" smtClean="0"/>
            </a:br>
            <a:r>
              <a:rPr lang="en-US" sz="1600" dirty="0" smtClean="0"/>
              <a:t>transactions.</a:t>
            </a:r>
          </a:p>
          <a:p>
            <a:pPr lvl="1"/>
            <a:r>
              <a:rPr lang="en-US" sz="1400" dirty="0" smtClean="0"/>
              <a:t>Assume </a:t>
            </a:r>
            <a:r>
              <a:rPr lang="en-US" sz="1400" dirty="0" smtClean="0"/>
              <a:t>there are three</a:t>
            </a:r>
          </a:p>
          <a:p>
            <a:pPr lvl="1"/>
            <a:r>
              <a:rPr lang="en-US" sz="1400" dirty="0" smtClean="0"/>
              <a:t>concurrently executing transactions</a:t>
            </a:r>
          </a:p>
          <a:p>
            <a:pPr lvl="1"/>
            <a:r>
              <a:rPr lang="en-US" sz="1400" dirty="0" smtClean="0"/>
              <a:t>T1, T2 and T3</a:t>
            </a:r>
          </a:p>
          <a:p>
            <a:r>
              <a:rPr lang="en-US" sz="1600" dirty="0" smtClean="0"/>
              <a:t>The transaction manager</a:t>
            </a:r>
          </a:p>
          <a:p>
            <a:pPr lvl="1"/>
            <a:r>
              <a:rPr lang="en-US" sz="1400" dirty="0" smtClean="0"/>
              <a:t>Enables concurrent execution</a:t>
            </a:r>
          </a:p>
          <a:p>
            <a:pPr lvl="1"/>
            <a:r>
              <a:rPr lang="en-US" sz="1400" dirty="0" smtClean="0"/>
              <a:t>But schedules individual </a:t>
            </a:r>
            <a:r>
              <a:rPr lang="en-US" sz="1400" dirty="0" smtClean="0"/>
              <a:t>operations in transactions.</a:t>
            </a:r>
            <a:endParaRPr lang="en-US" sz="1400" dirty="0" smtClean="0"/>
          </a:p>
          <a:p>
            <a:pPr lvl="1"/>
            <a:r>
              <a:rPr lang="en-US" sz="1400" dirty="0" smtClean="0"/>
              <a:t>To ensure that the final DB state</a:t>
            </a:r>
          </a:p>
          <a:p>
            <a:pPr lvl="1"/>
            <a:r>
              <a:rPr lang="en-US" sz="1400" dirty="0" smtClean="0"/>
              <a:t>Is </a:t>
            </a:r>
            <a:r>
              <a:rPr lang="en-US" sz="1400" i="1" dirty="0" smtClean="0"/>
              <a:t>equivalent</a:t>
            </a:r>
            <a:r>
              <a:rPr lang="en-US" sz="1400" dirty="0" smtClean="0"/>
              <a:t> to one of the following schedules</a:t>
            </a:r>
          </a:p>
          <a:p>
            <a:pPr lvl="2"/>
            <a:r>
              <a:rPr lang="en-US" sz="1200" dirty="0" smtClean="0"/>
              <a:t>T1, T2, T3</a:t>
            </a:r>
          </a:p>
          <a:p>
            <a:pPr lvl="2"/>
            <a:r>
              <a:rPr lang="en-US" sz="1200" dirty="0" smtClean="0"/>
              <a:t>T1, T3, T2</a:t>
            </a:r>
          </a:p>
          <a:p>
            <a:pPr lvl="2"/>
            <a:r>
              <a:rPr lang="en-US" sz="1200" dirty="0" smtClean="0"/>
              <a:t>T2, T1, T3</a:t>
            </a:r>
          </a:p>
          <a:p>
            <a:pPr lvl="2"/>
            <a:r>
              <a:rPr lang="en-US" sz="1200" dirty="0" smtClean="0"/>
              <a:t>T2, T3, T1</a:t>
            </a:r>
          </a:p>
          <a:p>
            <a:pPr lvl="2"/>
            <a:r>
              <a:rPr lang="en-US" sz="1200" dirty="0" smtClean="0"/>
              <a:t>T3, T1, T2</a:t>
            </a:r>
          </a:p>
          <a:p>
            <a:pPr lvl="2"/>
            <a:r>
              <a:rPr lang="en-US" sz="1200" dirty="0" smtClean="0"/>
              <a:t>T3, T2, T1</a:t>
            </a:r>
          </a:p>
          <a:p>
            <a:pPr marL="688975" lvl="2" indent="0">
              <a:buNone/>
            </a:pPr>
            <a:r>
              <a:rPr lang="en-US" sz="1200" dirty="0" smtClean="0"/>
              <a:t>Concurrent execution was </a:t>
            </a:r>
            <a:r>
              <a:rPr lang="en-US" sz="1200" i="1" dirty="0" smtClean="0"/>
              <a:t>serializable.</a:t>
            </a:r>
            <a:endParaRPr lang="en-US" sz="1200" dirty="0" smtClean="0"/>
          </a:p>
          <a:p>
            <a:pPr lvl="2"/>
            <a:endParaRPr lang="en-US" sz="1200" dirty="0"/>
          </a:p>
        </p:txBody>
      </p:sp>
    </p:spTree>
    <p:extLst>
      <p:ext uri="{BB962C8B-B14F-4D97-AF65-F5344CB8AC3E}">
        <p14:creationId xmlns:p14="http://schemas.microsoft.com/office/powerpoint/2010/main" val="184582530"/>
      </p:ext>
    </p:extLst>
  </p:cSld>
  <p:clrMapOvr>
    <a:masterClrMapping/>
  </p:clrMapOvr>
  <p:transition spd="med">
    <p:wipe dir="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l22">
  <a:themeElements>
    <a:clrScheme name="">
      <a:dk1>
        <a:srgbClr val="005400"/>
      </a:dk1>
      <a:lt1>
        <a:srgbClr val="FFF6E9"/>
      </a:lt1>
      <a:dk2>
        <a:srgbClr val="000000"/>
      </a:dk2>
      <a:lt2>
        <a:srgbClr val="C8FEC8"/>
      </a:lt2>
      <a:accent1>
        <a:srgbClr val="438E00"/>
      </a:accent1>
      <a:accent2>
        <a:srgbClr val="FC0128"/>
      </a:accent2>
      <a:accent3>
        <a:srgbClr val="FFFAF2"/>
      </a:accent3>
      <a:accent4>
        <a:srgbClr val="004600"/>
      </a:accent4>
      <a:accent5>
        <a:srgbClr val="B0C6AA"/>
      </a:accent5>
      <a:accent6>
        <a:srgbClr val="E40123"/>
      </a:accent6>
      <a:hlink>
        <a:srgbClr val="4C2E00"/>
      </a:hlink>
      <a:folHlink>
        <a:srgbClr val="BC3700"/>
      </a:folHlink>
    </a:clrScheme>
    <a:fontScheme name="l22">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lnDef>
  </a:objectDefaults>
  <a:extraClrSchemeLst>
    <a:extraClrScheme>
      <a:clrScheme name="l2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2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2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2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2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2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2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2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2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2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2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2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l22">
  <a:themeElements>
    <a:clrScheme name="">
      <a:dk1>
        <a:srgbClr val="005400"/>
      </a:dk1>
      <a:lt1>
        <a:srgbClr val="FFF6E9"/>
      </a:lt1>
      <a:dk2>
        <a:srgbClr val="000000"/>
      </a:dk2>
      <a:lt2>
        <a:srgbClr val="C8FEC8"/>
      </a:lt2>
      <a:accent1>
        <a:srgbClr val="438E00"/>
      </a:accent1>
      <a:accent2>
        <a:srgbClr val="FC0128"/>
      </a:accent2>
      <a:accent3>
        <a:srgbClr val="FFFAF2"/>
      </a:accent3>
      <a:accent4>
        <a:srgbClr val="004600"/>
      </a:accent4>
      <a:accent5>
        <a:srgbClr val="B0C6AA"/>
      </a:accent5>
      <a:accent6>
        <a:srgbClr val="E40123"/>
      </a:accent6>
      <a:hlink>
        <a:srgbClr val="4C2E00"/>
      </a:hlink>
      <a:folHlink>
        <a:srgbClr val="BC3700"/>
      </a:folHlink>
    </a:clrScheme>
    <a:fontScheme name="l22">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lnDef>
  </a:objectDefaults>
  <a:extraClrSchemeLst>
    <a:extraClrScheme>
      <a:clrScheme name="l2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2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2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2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2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2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2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2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2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2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2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2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l22">
  <a:themeElements>
    <a:clrScheme name="">
      <a:dk1>
        <a:srgbClr val="005400"/>
      </a:dk1>
      <a:lt1>
        <a:srgbClr val="FFF6E9"/>
      </a:lt1>
      <a:dk2>
        <a:srgbClr val="000000"/>
      </a:dk2>
      <a:lt2>
        <a:srgbClr val="C8FEC8"/>
      </a:lt2>
      <a:accent1>
        <a:srgbClr val="438E00"/>
      </a:accent1>
      <a:accent2>
        <a:srgbClr val="FC0128"/>
      </a:accent2>
      <a:accent3>
        <a:srgbClr val="FFFAF2"/>
      </a:accent3>
      <a:accent4>
        <a:srgbClr val="004600"/>
      </a:accent4>
      <a:accent5>
        <a:srgbClr val="B0C6AA"/>
      </a:accent5>
      <a:accent6>
        <a:srgbClr val="E40123"/>
      </a:accent6>
      <a:hlink>
        <a:srgbClr val="4C2E00"/>
      </a:hlink>
      <a:folHlink>
        <a:srgbClr val="BC3700"/>
      </a:folHlink>
    </a:clrScheme>
    <a:fontScheme name="l22">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lnDef>
  </a:objectDefaults>
  <a:extraClrSchemeLst>
    <a:extraClrScheme>
      <a:clrScheme name="l2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2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2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2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2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2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2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2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2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2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2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2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15236</TotalTime>
  <Words>1959</Words>
  <Application>Microsoft Macintosh PowerPoint</Application>
  <PresentationFormat>On-screen Show (16:9)</PresentationFormat>
  <Paragraphs>383</Paragraphs>
  <Slides>72</Slides>
  <Notes>16</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72</vt:i4>
      </vt:variant>
    </vt:vector>
  </HeadingPairs>
  <TitlesOfParts>
    <vt:vector size="85" baseType="lpstr">
      <vt:lpstr>ＭＳ Ｐゴシック</vt:lpstr>
      <vt:lpstr>Arial</vt:lpstr>
      <vt:lpstr>Book Antiqua</vt:lpstr>
      <vt:lpstr>Calibri</vt:lpstr>
      <vt:lpstr>Century Schoolbook</vt:lpstr>
      <vt:lpstr>Mangal</vt:lpstr>
      <vt:lpstr>Museo For Dell</vt:lpstr>
      <vt:lpstr>Museo Sans For Dell</vt:lpstr>
      <vt:lpstr>Wingdings</vt:lpstr>
      <vt:lpstr>Office Theme</vt:lpstr>
      <vt:lpstr>1_l22</vt:lpstr>
      <vt:lpstr>2_l22</vt:lpstr>
      <vt:lpstr>l22</vt:lpstr>
      <vt:lpstr>PowerPoint Presentation</vt:lpstr>
      <vt:lpstr>PowerPoint Presentation</vt:lpstr>
      <vt:lpstr>Contents</vt:lpstr>
      <vt:lpstr>PowerPoint Presentation</vt:lpstr>
      <vt:lpstr>PowerPoint Presentation</vt:lpstr>
      <vt:lpstr>Serializability</vt:lpstr>
      <vt:lpstr>DBMS ACID Implementation</vt:lpstr>
      <vt:lpstr>Schedule</vt:lpstr>
      <vt:lpstr>Serializable</vt:lpstr>
      <vt:lpstr>Scheduling Transactions</vt:lpstr>
      <vt:lpstr>Anomalies with Interleaved Execution</vt:lpstr>
      <vt:lpstr>Anomalies (Continued)</vt:lpstr>
      <vt:lpstr>Serializability (en.wikipedia.org/wiki/Serializability)</vt:lpstr>
      <vt:lpstr>PowerPoint Presentation</vt:lpstr>
      <vt:lpstr>Locking and Concurrency</vt:lpstr>
      <vt:lpstr>Multitasking</vt:lpstr>
      <vt:lpstr>Multi-threading</vt:lpstr>
      <vt:lpstr>Locking</vt:lpstr>
      <vt:lpstr>Applications and Database Servers</vt:lpstr>
      <vt:lpstr>Some Demos</vt:lpstr>
      <vt:lpstr>TX_UTILS Code</vt:lpstr>
      <vt:lpstr>TX_UTILS Code</vt:lpstr>
      <vt:lpstr>Lock-Based Concurrency Control</vt:lpstr>
      <vt:lpstr>Aborting a Transaction</vt:lpstr>
      <vt:lpstr>MySQL (Locking) Isolation</vt:lpstr>
      <vt:lpstr>Isolation Levels  (https://en.wikipedia.org/wiki/Isolation_(database_systems)</vt:lpstr>
      <vt:lpstr>In Databases, Cursors Define Isolation </vt:lpstr>
      <vt:lpstr>Deadlock</vt:lpstr>
      <vt:lpstr>Waitfor Graph</vt:lpstr>
      <vt:lpstr>Optimistic and Pessimistic Concurrency Control</vt:lpstr>
      <vt:lpstr>PowerPoint Presentation</vt:lpstr>
      <vt:lpstr>PowerPoint Presentation</vt:lpstr>
      <vt:lpstr>PowerPoint Presentation</vt:lpstr>
      <vt:lpstr>REST</vt:lpstr>
      <vt:lpstr>State</vt:lpstr>
      <vt:lpstr>State</vt:lpstr>
      <vt:lpstr>Client – Server State and Cursors Concept</vt:lpstr>
      <vt:lpstr>Client – Server State and Cursors Concept</vt:lpstr>
      <vt:lpstr>Read then Update Conflict</vt:lpstr>
      <vt:lpstr>Isolation/Concurrency Control</vt:lpstr>
      <vt:lpstr>Conditional Processing (https://blog.4psa.com/rest-best-practices-managing-concurrent-updates/)</vt:lpstr>
      <vt:lpstr>ETag Processing</vt:lpstr>
      <vt:lpstr>PowerPoint Presentation</vt:lpstr>
      <vt:lpstr>PowerPoint Presentation</vt:lpstr>
      <vt:lpstr>Overview (I) (https://en.wikipedia.org/wiki/NoSQL)</vt:lpstr>
      <vt:lpstr>Overview (I) (https://en.wikipedia.org/wiki/NoSQL)</vt:lpstr>
      <vt:lpstr>One Taxonomy</vt:lpstr>
      <vt:lpstr>Another Taxonomy</vt:lpstr>
      <vt:lpstr>PowerPoint Presentation</vt:lpstr>
      <vt:lpstr>ACID</vt:lpstr>
      <vt:lpstr>CAP Theorem</vt:lpstr>
      <vt:lpstr>Consistency Models</vt:lpstr>
      <vt:lpstr>Eventual Consistency</vt:lpstr>
      <vt:lpstr>PowerPoint Presentation</vt:lpstr>
      <vt:lpstr>Columnar (Relational) Database  </vt:lpstr>
      <vt:lpstr>PowerPoint Presentation</vt:lpstr>
      <vt:lpstr>Graph Database</vt:lpstr>
      <vt:lpstr>Neo4J Graph Query</vt:lpstr>
      <vt:lpstr>Why Graph Databases?</vt:lpstr>
      <vt:lpstr>PowerPoint Presentation</vt:lpstr>
      <vt:lpstr>PowerPoint Presentation</vt:lpstr>
      <vt:lpstr>PowerPoint Presentation</vt:lpstr>
      <vt:lpstr>PowerPoint Presentation</vt:lpstr>
      <vt:lpstr>PowerPoint Presentation</vt:lpstr>
      <vt:lpstr>PowerPoint Presentation</vt:lpstr>
      <vt:lpstr>A Graph Database (Sample)</vt:lpstr>
      <vt:lpstr>Neo4J Graph Query</vt:lpstr>
      <vt:lpstr>Big Deal. That is just a JOIN.</vt:lpstr>
      <vt:lpstr>Recommend</vt:lpstr>
      <vt:lpstr>PowerPoint Presentation</vt:lpstr>
      <vt:lpstr>PowerPoint Presentation</vt:lpstr>
      <vt:lpstr>PowerPoint Presentation</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365</cp:revision>
  <cp:lastPrinted>2018-11-15T21:01:50Z</cp:lastPrinted>
  <dcterms:created xsi:type="dcterms:W3CDTF">2010-04-12T23:12:02Z</dcterms:created>
  <dcterms:modified xsi:type="dcterms:W3CDTF">2018-11-15T22:15:05Z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